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Unbounded"/>
      <p:regular r:id="rId18"/>
    </p:embeddedFont>
    <p:embeddedFont>
      <p:font typeface="Unbounded"/>
      <p:regular r:id="rId19"/>
    </p:embeddedFont>
    <p:embeddedFont>
      <p:font typeface="Cabin"/>
      <p:regular r:id="rId20"/>
    </p:embeddedFont>
    <p:embeddedFont>
      <p:font typeface="Cabin"/>
      <p:regular r:id="rId21"/>
    </p:embeddedFont>
    <p:embeddedFont>
      <p:font typeface="Cabin"/>
      <p:regular r:id="rId22"/>
    </p:embeddedFont>
    <p:embeddedFont>
      <p:font typeface="Cabin"/>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slideLayout" Target="../slideLayouts/slideLayout12.xml"/><Relationship Id="rId8"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slideLayout" Target="../slideLayouts/slideLayout8.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alpha val="80000"/>
            </a:srgbClr>
          </a:solidFill>
          <a:ln/>
        </p:spPr>
      </p:sp>
      <p:sp>
        <p:nvSpPr>
          <p:cNvPr id="4" name="Text 1"/>
          <p:cNvSpPr/>
          <p:nvPr/>
        </p:nvSpPr>
        <p:spPr>
          <a:xfrm>
            <a:off x="837724" y="1948220"/>
            <a:ext cx="5679519" cy="369689"/>
          </a:xfrm>
          <a:prstGeom prst="rect">
            <a:avLst/>
          </a:prstGeom>
          <a:noFill/>
          <a:ln/>
        </p:spPr>
        <p:txBody>
          <a:bodyPr wrap="none" lIns="0" tIns="0" rIns="0" bIns="0" rtlCol="0" anchor="t"/>
          <a:lstStyle/>
          <a:p>
            <a:pPr algn="l" indent="0" marL="0">
              <a:lnSpc>
                <a:spcPts val="2900"/>
              </a:lnSpc>
              <a:buNone/>
            </a:pPr>
            <a:r>
              <a:rPr lang="en-US" sz="2300" dirty="0">
                <a:solidFill>
                  <a:srgbClr val="FFFFFF"/>
                </a:solidFill>
                <a:latin typeface="Unbounded" pitchFamily="34" charset="0"/>
                <a:ea typeface="Unbounded" pitchFamily="34" charset="-122"/>
                <a:cs typeface="Unbounded" pitchFamily="34" charset="-120"/>
              </a:rPr>
              <a:t>                                  NAME: </a:t>
            </a:r>
            <a:pPr algn="l" indent="0" marL="0">
              <a:lnSpc>
                <a:spcPts val="2900"/>
              </a:lnSpc>
              <a:buNone/>
            </a:pPr>
            <a:r>
              <a:rPr lang="en-US" sz="2300" b="1" i="1" dirty="0">
                <a:solidFill>
                  <a:srgbClr val="FFFFFF"/>
                </a:solidFill>
                <a:latin typeface="Unbounded" pitchFamily="34" charset="0"/>
                <a:ea typeface="Unbounded" pitchFamily="34" charset="-122"/>
                <a:cs typeface="Unbounded" pitchFamily="34" charset="-120"/>
              </a:rPr>
              <a:t>RAJESH R</a:t>
            </a:r>
            <a:endParaRPr lang="en-US" sz="2300" dirty="0"/>
          </a:p>
        </p:txBody>
      </p:sp>
      <p:sp>
        <p:nvSpPr>
          <p:cNvPr id="5" name="Text 2"/>
          <p:cNvSpPr/>
          <p:nvPr/>
        </p:nvSpPr>
        <p:spPr>
          <a:xfrm>
            <a:off x="837724" y="2527340"/>
            <a:ext cx="6814423" cy="369689"/>
          </a:xfrm>
          <a:prstGeom prst="rect">
            <a:avLst/>
          </a:prstGeom>
          <a:noFill/>
          <a:ln/>
        </p:spPr>
        <p:txBody>
          <a:bodyPr wrap="none" lIns="0" tIns="0" rIns="0" bIns="0" rtlCol="0" anchor="t"/>
          <a:lstStyle/>
          <a:p>
            <a:pPr algn="l" indent="0" marL="0">
              <a:lnSpc>
                <a:spcPts val="2900"/>
              </a:lnSpc>
              <a:buNone/>
            </a:pPr>
            <a:r>
              <a:rPr lang="en-US" sz="2300" b="1" dirty="0">
                <a:solidFill>
                  <a:srgbClr val="FFFFFF"/>
                </a:solidFill>
                <a:latin typeface="Unbounded" pitchFamily="34" charset="0"/>
                <a:ea typeface="Unbounded" pitchFamily="34" charset="-122"/>
                <a:cs typeface="Unbounded" pitchFamily="34" charset="-120"/>
              </a:rPr>
              <a:t>                                  REG NO: 31024U09039</a:t>
            </a:r>
            <a:endParaRPr lang="en-US" sz="2300" dirty="0"/>
          </a:p>
        </p:txBody>
      </p:sp>
      <p:sp>
        <p:nvSpPr>
          <p:cNvPr id="6" name="Text 3"/>
          <p:cNvSpPr/>
          <p:nvPr/>
        </p:nvSpPr>
        <p:spPr>
          <a:xfrm>
            <a:off x="837724" y="3211116"/>
            <a:ext cx="11825049" cy="369689"/>
          </a:xfrm>
          <a:prstGeom prst="rect">
            <a:avLst/>
          </a:prstGeom>
          <a:noFill/>
          <a:ln/>
        </p:spPr>
        <p:txBody>
          <a:bodyPr wrap="none" lIns="0" tIns="0" rIns="0" bIns="0" rtlCol="0" anchor="t"/>
          <a:lstStyle/>
          <a:p>
            <a:pPr algn="l" indent="0" marL="0">
              <a:lnSpc>
                <a:spcPts val="2900"/>
              </a:lnSpc>
              <a:buNone/>
            </a:pPr>
            <a:r>
              <a:rPr lang="en-US" sz="2300" b="1" dirty="0">
                <a:solidFill>
                  <a:srgbClr val="FFFFFF"/>
                </a:solidFill>
                <a:latin typeface="Unbounded" pitchFamily="34" charset="0"/>
                <a:ea typeface="Unbounded" pitchFamily="34" charset="-122"/>
                <a:cs typeface="Unbounded" pitchFamily="34" charset="-120"/>
              </a:rPr>
              <a:t>                                  NMID: 6EC826C0E507DEF9CBE4B699EBA87FB4 </a:t>
            </a:r>
            <a:endParaRPr lang="en-US" sz="2300" dirty="0"/>
          </a:p>
        </p:txBody>
      </p:sp>
      <p:sp>
        <p:nvSpPr>
          <p:cNvPr id="7" name="Text 4"/>
          <p:cNvSpPr/>
          <p:nvPr/>
        </p:nvSpPr>
        <p:spPr>
          <a:xfrm>
            <a:off x="837724" y="3894892"/>
            <a:ext cx="6075283" cy="369689"/>
          </a:xfrm>
          <a:prstGeom prst="rect">
            <a:avLst/>
          </a:prstGeom>
          <a:noFill/>
          <a:ln/>
        </p:spPr>
        <p:txBody>
          <a:bodyPr wrap="none" lIns="0" tIns="0" rIns="0" bIns="0" rtlCol="0" anchor="t"/>
          <a:lstStyle/>
          <a:p>
            <a:pPr algn="l" indent="0" marL="0">
              <a:lnSpc>
                <a:spcPts val="2900"/>
              </a:lnSpc>
              <a:buNone/>
            </a:pPr>
            <a:r>
              <a:rPr lang="en-US" sz="2300" b="1" dirty="0">
                <a:solidFill>
                  <a:srgbClr val="FFFFFF"/>
                </a:solidFill>
                <a:latin typeface="Unbounded" pitchFamily="34" charset="0"/>
                <a:ea typeface="Unbounded" pitchFamily="34" charset="-122"/>
                <a:cs typeface="Unbounded" pitchFamily="34" charset="-120"/>
              </a:rPr>
              <a:t>                                  DEPARTMENT: BCA</a:t>
            </a:r>
            <a:endParaRPr lang="en-US" sz="2300" dirty="0"/>
          </a:p>
        </p:txBody>
      </p:sp>
      <p:sp>
        <p:nvSpPr>
          <p:cNvPr id="8" name="Text 5"/>
          <p:cNvSpPr/>
          <p:nvPr/>
        </p:nvSpPr>
        <p:spPr>
          <a:xfrm>
            <a:off x="837724" y="4578668"/>
            <a:ext cx="12837676" cy="369689"/>
          </a:xfrm>
          <a:prstGeom prst="rect">
            <a:avLst/>
          </a:prstGeom>
          <a:noFill/>
          <a:ln/>
        </p:spPr>
        <p:txBody>
          <a:bodyPr wrap="none" lIns="0" tIns="0" rIns="0" bIns="0" rtlCol="0" anchor="t"/>
          <a:lstStyle/>
          <a:p>
            <a:pPr algn="l" indent="0" marL="0">
              <a:lnSpc>
                <a:spcPts val="2900"/>
              </a:lnSpc>
              <a:buNone/>
            </a:pPr>
            <a:r>
              <a:rPr lang="en-US" sz="2300" b="1" dirty="0">
                <a:solidFill>
                  <a:srgbClr val="FFFFFF"/>
                </a:solidFill>
                <a:latin typeface="Unbounded" pitchFamily="34" charset="0"/>
                <a:ea typeface="Unbounded" pitchFamily="34" charset="-122"/>
                <a:cs typeface="Unbounded" pitchFamily="34" charset="-120"/>
              </a:rPr>
              <a:t>                                  COLLEGE: GOVERNMENT THIRUMAGAL MILLS COLLEGE</a:t>
            </a:r>
            <a:endParaRPr lang="en-US" sz="2300" dirty="0"/>
          </a:p>
        </p:txBody>
      </p:sp>
      <p:sp>
        <p:nvSpPr>
          <p:cNvPr id="9" name="Text 6"/>
          <p:cNvSpPr/>
          <p:nvPr/>
        </p:nvSpPr>
        <p:spPr>
          <a:xfrm>
            <a:off x="837724" y="5262443"/>
            <a:ext cx="10379393" cy="369689"/>
          </a:xfrm>
          <a:prstGeom prst="rect">
            <a:avLst/>
          </a:prstGeom>
          <a:noFill/>
          <a:ln/>
        </p:spPr>
        <p:txBody>
          <a:bodyPr wrap="none" lIns="0" tIns="0" rIns="0" bIns="0" rtlCol="0" anchor="t"/>
          <a:lstStyle/>
          <a:p>
            <a:pPr algn="l" indent="0" marL="0">
              <a:lnSpc>
                <a:spcPts val="2900"/>
              </a:lnSpc>
              <a:buNone/>
            </a:pPr>
            <a:r>
              <a:rPr lang="en-US" sz="2300" b="1" dirty="0">
                <a:solidFill>
                  <a:srgbClr val="FFFFFF"/>
                </a:solidFill>
                <a:latin typeface="Unbounded" pitchFamily="34" charset="0"/>
                <a:ea typeface="Unbounded" pitchFamily="34" charset="-122"/>
                <a:cs typeface="Unbounded" pitchFamily="34" charset="-120"/>
              </a:rPr>
              <a:t>                                  UNIVERSITY: THIRUVALLUVAR UNIVERSITY</a:t>
            </a:r>
            <a:endParaRPr lang="en-US" sz="2300" dirty="0"/>
          </a:p>
        </p:txBody>
      </p:sp>
      <p:sp>
        <p:nvSpPr>
          <p:cNvPr id="10" name="Text 7"/>
          <p:cNvSpPr/>
          <p:nvPr/>
        </p:nvSpPr>
        <p:spPr>
          <a:xfrm>
            <a:off x="837724" y="5946219"/>
            <a:ext cx="12954952" cy="335042"/>
          </a:xfrm>
          <a:prstGeom prst="rect">
            <a:avLst/>
          </a:prstGeom>
          <a:noFill/>
          <a:ln/>
        </p:spPr>
        <p:txBody>
          <a:bodyPr wrap="none" lIns="0" tIns="0" rIns="0" bIns="0" rtlCol="0" anchor="t"/>
          <a:lstStyle/>
          <a:p>
            <a:pPr algn="l" indent="0" marL="0">
              <a:lnSpc>
                <a:spcPts val="2600"/>
              </a:lnSpc>
              <a:buNone/>
            </a:pP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18078" y="562451"/>
            <a:ext cx="6535103" cy="511373"/>
          </a:xfrm>
          <a:prstGeom prst="rect">
            <a:avLst/>
          </a:prstGeom>
          <a:noFill/>
          <a:ln/>
        </p:spPr>
        <p:txBody>
          <a:bodyPr wrap="none" lIns="0" tIns="0" rIns="0" bIns="0" rtlCol="0" anchor="t"/>
          <a:lstStyle/>
          <a:p>
            <a:pPr algn="l" indent="0" marL="0">
              <a:lnSpc>
                <a:spcPts val="4000"/>
              </a:lnSpc>
              <a:buNone/>
            </a:pPr>
            <a:r>
              <a:rPr lang="en-US" sz="3200" b="1" dirty="0">
                <a:solidFill>
                  <a:srgbClr val="FFFFFF"/>
                </a:solidFill>
                <a:latin typeface="Unbounded" pitchFamily="34" charset="0"/>
                <a:ea typeface="Unbounded" pitchFamily="34" charset="-122"/>
                <a:cs typeface="Unbounded" pitchFamily="34" charset="-120"/>
              </a:rPr>
              <a:t> Results and Screenshots</a:t>
            </a:r>
            <a:endParaRPr lang="en-US" sz="3200" dirty="0"/>
          </a:p>
        </p:txBody>
      </p:sp>
      <p:sp>
        <p:nvSpPr>
          <p:cNvPr id="3" name="Text 1"/>
          <p:cNvSpPr/>
          <p:nvPr/>
        </p:nvSpPr>
        <p:spPr>
          <a:xfrm>
            <a:off x="818078" y="1334572"/>
            <a:ext cx="12994243" cy="766882"/>
          </a:xfrm>
          <a:prstGeom prst="rect">
            <a:avLst/>
          </a:prstGeom>
          <a:noFill/>
          <a:ln/>
        </p:spPr>
        <p:txBody>
          <a:bodyPr wrap="square" lIns="0" tIns="0" rIns="0" bIns="0" rtlCol="0" anchor="t"/>
          <a:lstStyle/>
          <a:p>
            <a:pPr algn="l" indent="0" marL="0">
              <a:lnSpc>
                <a:spcPts val="2000"/>
              </a:lnSpc>
              <a:buNone/>
            </a:pPr>
            <a:r>
              <a:rPr lang="en-US" sz="1600" dirty="0">
                <a:solidFill>
                  <a:srgbClr val="FFFFFF"/>
                </a:solidFill>
                <a:latin typeface="Unbounded" pitchFamily="34" charset="0"/>
                <a:ea typeface="Unbounded" pitchFamily="34" charset="-122"/>
                <a:cs typeface="Unbounded" pitchFamily="34" charset="-120"/>
              </a:rPr>
              <a:t>Our project demonstrates significant improvements in data processing efficiency and the quality of derived insights. Here's a glimpse into the impact and performance achieved using a representative dataset</a:t>
            </a:r>
            <a:endParaRPr lang="en-US" sz="1600" dirty="0"/>
          </a:p>
        </p:txBody>
      </p:sp>
      <p:pic>
        <p:nvPicPr>
          <p:cNvPr id="4" name="Image 0" descr="preencoded.png">    </p:cNvPr>
          <p:cNvPicPr>
            <a:picLocks noChangeAspect="1"/>
          </p:cNvPicPr>
          <p:nvPr/>
        </p:nvPicPr>
        <p:blipFill>
          <a:blip r:embed="rId1"/>
          <a:stretch>
            <a:fillRect/>
          </a:stretch>
        </p:blipFill>
        <p:spPr>
          <a:xfrm>
            <a:off x="818078" y="2362200"/>
            <a:ext cx="7984331" cy="4790599"/>
          </a:xfrm>
          <a:prstGeom prst="rect">
            <a:avLst/>
          </a:prstGeom>
        </p:spPr>
      </p:pic>
      <p:sp>
        <p:nvSpPr>
          <p:cNvPr id="5" name="Text 2"/>
          <p:cNvSpPr/>
          <p:nvPr/>
        </p:nvSpPr>
        <p:spPr>
          <a:xfrm>
            <a:off x="818078" y="7413546"/>
            <a:ext cx="2045256" cy="255627"/>
          </a:xfrm>
          <a:prstGeom prst="rect">
            <a:avLst/>
          </a:prstGeom>
          <a:noFill/>
          <a:ln/>
        </p:spPr>
        <p:txBody>
          <a:bodyPr wrap="none" lIns="0" tIns="0" rIns="0" bIns="0" rtlCol="0" anchor="t"/>
          <a:lstStyle/>
          <a:p>
            <a:pPr algn="l" indent="0" marL="0">
              <a:lnSpc>
                <a:spcPts val="2000"/>
              </a:lnSpc>
              <a:buNone/>
            </a:pPr>
            <a:r>
              <a:rPr lang="en-US" sz="1600" dirty="0">
                <a:solidFill>
                  <a:srgbClr val="FFFFFF"/>
                </a:solidFill>
                <a:latin typeface="Unbounded" pitchFamily="34" charset="0"/>
                <a:ea typeface="Unbounded" pitchFamily="34" charset="-122"/>
                <a:cs typeface="Unbounded" pitchFamily="34" charset="-120"/>
              </a:rPr>
              <a:t>             </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796171"/>
            <a:ext cx="6334482" cy="462082"/>
          </a:xfrm>
          <a:prstGeom prst="rect">
            <a:avLst/>
          </a:prstGeom>
          <a:noFill/>
          <a:ln/>
        </p:spPr>
        <p:txBody>
          <a:bodyPr wrap="none" lIns="0" tIns="0" rIns="0" bIns="0" rtlCol="0" anchor="t"/>
          <a:lstStyle/>
          <a:p>
            <a:pPr algn="l" indent="0" marL="0">
              <a:lnSpc>
                <a:spcPts val="3600"/>
              </a:lnSpc>
              <a:buNone/>
            </a:pPr>
            <a:r>
              <a:rPr lang="en-US" sz="2900" b="1" dirty="0">
                <a:solidFill>
                  <a:srgbClr val="FFFFFF"/>
                </a:solidFill>
                <a:latin typeface="Unbounded" pitchFamily="34" charset="0"/>
                <a:ea typeface="Unbounded" pitchFamily="34" charset="-122"/>
                <a:cs typeface="Unbounded" pitchFamily="34" charset="-120"/>
              </a:rPr>
              <a:t> Conclusion and Next Steps</a:t>
            </a:r>
            <a:endParaRPr lang="en-US" sz="2900" dirty="0"/>
          </a:p>
        </p:txBody>
      </p:sp>
      <p:sp>
        <p:nvSpPr>
          <p:cNvPr id="3" name="Text 1"/>
          <p:cNvSpPr/>
          <p:nvPr/>
        </p:nvSpPr>
        <p:spPr>
          <a:xfrm>
            <a:off x="837724" y="1493877"/>
            <a:ext cx="12954952" cy="461963"/>
          </a:xfrm>
          <a:prstGeom prst="rect">
            <a:avLst/>
          </a:prstGeom>
          <a:noFill/>
          <a:ln/>
        </p:spPr>
        <p:txBody>
          <a:bodyPr wrap="square" lIns="0" tIns="0" rIns="0" bIns="0" rtlCol="0" anchor="t"/>
          <a:lstStyle/>
          <a:p>
            <a:pPr algn="l" indent="0" marL="0">
              <a:lnSpc>
                <a:spcPts val="1800"/>
              </a:lnSpc>
              <a:buNone/>
            </a:pPr>
            <a:r>
              <a:rPr lang="en-US" sz="1450" dirty="0">
                <a:solidFill>
                  <a:srgbClr val="FFFFFF"/>
                </a:solidFill>
                <a:latin typeface="Unbounded" pitchFamily="34" charset="0"/>
                <a:ea typeface="Unbounded" pitchFamily="34" charset="-122"/>
                <a:cs typeface="Unbounded" pitchFamily="34" charset="-120"/>
              </a:rPr>
              <a:t>This project successfully demonstrates the transformative power of data science, turning raw, often overwhelming data into clear, actionable business intelligence. It provides a robust foundation for future analytical endeavors.</a:t>
            </a:r>
            <a:endParaRPr lang="en-US" sz="1450" dirty="0"/>
          </a:p>
        </p:txBody>
      </p:sp>
      <p:sp>
        <p:nvSpPr>
          <p:cNvPr id="4" name="Shape 2"/>
          <p:cNvSpPr/>
          <p:nvPr/>
        </p:nvSpPr>
        <p:spPr>
          <a:xfrm>
            <a:off x="837724" y="2191464"/>
            <a:ext cx="4213622" cy="2228017"/>
          </a:xfrm>
          <a:prstGeom prst="roundRect">
            <a:avLst>
              <a:gd name="adj" fmla="val 1058"/>
            </a:avLst>
          </a:prstGeom>
          <a:solidFill>
            <a:srgbClr val="112836"/>
          </a:solidFill>
          <a:ln w="22860">
            <a:solidFill>
              <a:srgbClr val="FFAD94"/>
            </a:solidFill>
            <a:prstDash val="solid"/>
          </a:ln>
        </p:spPr>
      </p:sp>
      <p:pic>
        <p:nvPicPr>
          <p:cNvPr id="5" name="Image 0" descr="preencoded.png">    </p:cNvPr>
          <p:cNvPicPr>
            <a:picLocks noChangeAspect="1"/>
          </p:cNvPicPr>
          <p:nvPr/>
        </p:nvPicPr>
        <p:blipFill>
          <a:blip r:embed="rId1"/>
          <a:stretch>
            <a:fillRect/>
          </a:stretch>
        </p:blipFill>
        <p:spPr>
          <a:xfrm>
            <a:off x="766405" y="2120146"/>
            <a:ext cx="188476" cy="188476"/>
          </a:xfrm>
          <a:prstGeom prst="rect">
            <a:avLst/>
          </a:prstGeom>
        </p:spPr>
      </p:pic>
      <p:pic>
        <p:nvPicPr>
          <p:cNvPr id="6" name="Image 1" descr="preencoded.png">    </p:cNvPr>
          <p:cNvPicPr>
            <a:picLocks noChangeAspect="1"/>
          </p:cNvPicPr>
          <p:nvPr/>
        </p:nvPicPr>
        <p:blipFill>
          <a:blip r:embed="rId2"/>
          <a:stretch>
            <a:fillRect/>
          </a:stretch>
        </p:blipFill>
        <p:spPr>
          <a:xfrm>
            <a:off x="4934188" y="4302323"/>
            <a:ext cx="188476" cy="188476"/>
          </a:xfrm>
          <a:prstGeom prst="rect">
            <a:avLst/>
          </a:prstGeom>
        </p:spPr>
      </p:pic>
      <p:sp>
        <p:nvSpPr>
          <p:cNvPr id="7" name="Text 3"/>
          <p:cNvSpPr/>
          <p:nvPr/>
        </p:nvSpPr>
        <p:spPr>
          <a:xfrm>
            <a:off x="1096208" y="2449949"/>
            <a:ext cx="3107174" cy="230981"/>
          </a:xfrm>
          <a:prstGeom prst="rect">
            <a:avLst/>
          </a:prstGeom>
          <a:noFill/>
          <a:ln/>
        </p:spPr>
        <p:txBody>
          <a:bodyPr wrap="none" lIns="0" tIns="0" rIns="0" bIns="0" rtlCol="0" anchor="t"/>
          <a:lstStyle/>
          <a:p>
            <a:pPr algn="l" indent="0" marL="0">
              <a:lnSpc>
                <a:spcPts val="1800"/>
              </a:lnSpc>
              <a:buNone/>
            </a:pPr>
            <a:r>
              <a:rPr lang="en-US" sz="1450" dirty="0">
                <a:solidFill>
                  <a:srgbClr val="CAD6DE"/>
                </a:solidFill>
                <a:latin typeface="Unbounded" pitchFamily="34" charset="0"/>
                <a:ea typeface="Unbounded" pitchFamily="34" charset="-122"/>
                <a:cs typeface="Unbounded" pitchFamily="34" charset="-120"/>
              </a:rPr>
              <a:t>Data-Driven Transformation</a:t>
            </a:r>
            <a:endParaRPr lang="en-US" sz="1450" dirty="0"/>
          </a:p>
        </p:txBody>
      </p:sp>
      <p:sp>
        <p:nvSpPr>
          <p:cNvPr id="8" name="Text 4"/>
          <p:cNvSpPr/>
          <p:nvPr/>
        </p:nvSpPr>
        <p:spPr>
          <a:xfrm>
            <a:off x="1096208" y="2775109"/>
            <a:ext cx="3696653" cy="1385888"/>
          </a:xfrm>
          <a:prstGeom prst="rect">
            <a:avLst/>
          </a:prstGeom>
          <a:noFill/>
          <a:ln/>
        </p:spPr>
        <p:txBody>
          <a:bodyPr wrap="square" lIns="0" tIns="0" rIns="0" bIns="0" rtlCol="0" anchor="t"/>
          <a:lstStyle/>
          <a:p>
            <a:pPr algn="l" indent="0" marL="0">
              <a:lnSpc>
                <a:spcPts val="1800"/>
              </a:lnSpc>
              <a:buNone/>
            </a:pPr>
            <a:r>
              <a:rPr lang="en-US" sz="1450" dirty="0">
                <a:solidFill>
                  <a:srgbClr val="CAD6DE"/>
                </a:solidFill>
                <a:latin typeface="Unbounded" pitchFamily="34" charset="0"/>
                <a:ea typeface="Unbounded" pitchFamily="34" charset="-122"/>
                <a:cs typeface="Unbounded" pitchFamily="34" charset="-120"/>
              </a:rPr>
              <a:t>Successfully showcased how structured data science methodologies can transform raw data into invaluable business intelligence, driving informed decisions.</a:t>
            </a:r>
            <a:endParaRPr lang="en-US" sz="1450" dirty="0"/>
          </a:p>
        </p:txBody>
      </p:sp>
      <p:sp>
        <p:nvSpPr>
          <p:cNvPr id="9" name="Shape 5"/>
          <p:cNvSpPr/>
          <p:nvPr/>
        </p:nvSpPr>
        <p:spPr>
          <a:xfrm>
            <a:off x="5208389" y="2191464"/>
            <a:ext cx="4213622" cy="2228017"/>
          </a:xfrm>
          <a:prstGeom prst="roundRect">
            <a:avLst>
              <a:gd name="adj" fmla="val 1058"/>
            </a:avLst>
          </a:prstGeom>
          <a:solidFill>
            <a:srgbClr val="112836"/>
          </a:solidFill>
          <a:ln w="22860">
            <a:solidFill>
              <a:srgbClr val="FFAD94"/>
            </a:solidFill>
            <a:prstDash val="solid"/>
          </a:ln>
        </p:spPr>
      </p:sp>
      <p:pic>
        <p:nvPicPr>
          <p:cNvPr id="10" name="Image 2" descr="preencoded.png">    </p:cNvPr>
          <p:cNvPicPr>
            <a:picLocks noChangeAspect="1"/>
          </p:cNvPicPr>
          <p:nvPr/>
        </p:nvPicPr>
        <p:blipFill>
          <a:blip r:embed="rId3"/>
          <a:stretch>
            <a:fillRect/>
          </a:stretch>
        </p:blipFill>
        <p:spPr>
          <a:xfrm>
            <a:off x="5137071" y="2120146"/>
            <a:ext cx="188476" cy="188476"/>
          </a:xfrm>
          <a:prstGeom prst="rect">
            <a:avLst/>
          </a:prstGeom>
        </p:spPr>
      </p:pic>
      <p:pic>
        <p:nvPicPr>
          <p:cNvPr id="11" name="Image 3" descr="preencoded.png">    </p:cNvPr>
          <p:cNvPicPr>
            <a:picLocks noChangeAspect="1"/>
          </p:cNvPicPr>
          <p:nvPr/>
        </p:nvPicPr>
        <p:blipFill>
          <a:blip r:embed="rId4"/>
          <a:stretch>
            <a:fillRect/>
          </a:stretch>
        </p:blipFill>
        <p:spPr>
          <a:xfrm>
            <a:off x="9304853" y="4302323"/>
            <a:ext cx="188476" cy="188476"/>
          </a:xfrm>
          <a:prstGeom prst="rect">
            <a:avLst/>
          </a:prstGeom>
        </p:spPr>
      </p:pic>
      <p:sp>
        <p:nvSpPr>
          <p:cNvPr id="12" name="Text 6"/>
          <p:cNvSpPr/>
          <p:nvPr/>
        </p:nvSpPr>
        <p:spPr>
          <a:xfrm>
            <a:off x="5466874" y="2449949"/>
            <a:ext cx="3661767" cy="230981"/>
          </a:xfrm>
          <a:prstGeom prst="rect">
            <a:avLst/>
          </a:prstGeom>
          <a:noFill/>
          <a:ln/>
        </p:spPr>
        <p:txBody>
          <a:bodyPr wrap="none" lIns="0" tIns="0" rIns="0" bIns="0" rtlCol="0" anchor="t"/>
          <a:lstStyle/>
          <a:p>
            <a:pPr algn="l" indent="0" marL="0">
              <a:lnSpc>
                <a:spcPts val="1800"/>
              </a:lnSpc>
              <a:buNone/>
            </a:pPr>
            <a:r>
              <a:rPr lang="en-US" sz="1450" dirty="0">
                <a:solidFill>
                  <a:srgbClr val="CAD6DE"/>
                </a:solidFill>
                <a:latin typeface="Unbounded" pitchFamily="34" charset="0"/>
                <a:ea typeface="Unbounded" pitchFamily="34" charset="-122"/>
                <a:cs typeface="Unbounded" pitchFamily="34" charset="-120"/>
              </a:rPr>
              <a:t>Empowering Confident Decisions</a:t>
            </a:r>
            <a:endParaRPr lang="en-US" sz="1450" dirty="0"/>
          </a:p>
        </p:txBody>
      </p:sp>
      <p:sp>
        <p:nvSpPr>
          <p:cNvPr id="13" name="Text 7"/>
          <p:cNvSpPr/>
          <p:nvPr/>
        </p:nvSpPr>
        <p:spPr>
          <a:xfrm>
            <a:off x="5466874" y="2775109"/>
            <a:ext cx="3696653" cy="1385888"/>
          </a:xfrm>
          <a:prstGeom prst="rect">
            <a:avLst/>
          </a:prstGeom>
          <a:noFill/>
          <a:ln/>
        </p:spPr>
        <p:txBody>
          <a:bodyPr wrap="square" lIns="0" tIns="0" rIns="0" bIns="0" rtlCol="0" anchor="t"/>
          <a:lstStyle/>
          <a:p>
            <a:pPr algn="l" indent="0" marL="0">
              <a:lnSpc>
                <a:spcPts val="1800"/>
              </a:lnSpc>
              <a:buNone/>
            </a:pPr>
            <a:r>
              <a:rPr lang="en-US" sz="1450" dirty="0">
                <a:solidFill>
                  <a:srgbClr val="CAD6DE"/>
                </a:solidFill>
                <a:latin typeface="Unbounded" pitchFamily="34" charset="0"/>
                <a:ea typeface="Unbounded" pitchFamily="34" charset="-122"/>
                <a:cs typeface="Unbounded" pitchFamily="34" charset="-120"/>
              </a:rPr>
              <a:t>The project's output enables stakeholders to make confident, data-backed decisions, moving away from intuition-based approaches to a more strategic, empirical framework.</a:t>
            </a:r>
            <a:endParaRPr lang="en-US" sz="1450" dirty="0"/>
          </a:p>
        </p:txBody>
      </p:sp>
      <p:sp>
        <p:nvSpPr>
          <p:cNvPr id="14" name="Shape 8"/>
          <p:cNvSpPr/>
          <p:nvPr/>
        </p:nvSpPr>
        <p:spPr>
          <a:xfrm>
            <a:off x="9579054" y="2191464"/>
            <a:ext cx="4213622" cy="2228017"/>
          </a:xfrm>
          <a:prstGeom prst="roundRect">
            <a:avLst>
              <a:gd name="adj" fmla="val 1058"/>
            </a:avLst>
          </a:prstGeom>
          <a:solidFill>
            <a:srgbClr val="112836"/>
          </a:solidFill>
          <a:ln w="22860">
            <a:solidFill>
              <a:srgbClr val="FFAD94"/>
            </a:solidFill>
            <a:prstDash val="solid"/>
          </a:ln>
        </p:spPr>
      </p:sp>
      <p:pic>
        <p:nvPicPr>
          <p:cNvPr id="15" name="Image 4" descr="preencoded.png">    </p:cNvPr>
          <p:cNvPicPr>
            <a:picLocks noChangeAspect="1"/>
          </p:cNvPicPr>
          <p:nvPr/>
        </p:nvPicPr>
        <p:blipFill>
          <a:blip r:embed="rId5"/>
          <a:stretch>
            <a:fillRect/>
          </a:stretch>
        </p:blipFill>
        <p:spPr>
          <a:xfrm>
            <a:off x="9507736" y="2120146"/>
            <a:ext cx="188476" cy="188476"/>
          </a:xfrm>
          <a:prstGeom prst="rect">
            <a:avLst/>
          </a:prstGeom>
        </p:spPr>
      </p:pic>
      <p:pic>
        <p:nvPicPr>
          <p:cNvPr id="16" name="Image 5" descr="preencoded.png">    </p:cNvPr>
          <p:cNvPicPr>
            <a:picLocks noChangeAspect="1"/>
          </p:cNvPicPr>
          <p:nvPr/>
        </p:nvPicPr>
        <p:blipFill>
          <a:blip r:embed="rId6"/>
          <a:stretch>
            <a:fillRect/>
          </a:stretch>
        </p:blipFill>
        <p:spPr>
          <a:xfrm>
            <a:off x="13675519" y="4302323"/>
            <a:ext cx="188476" cy="188476"/>
          </a:xfrm>
          <a:prstGeom prst="rect">
            <a:avLst/>
          </a:prstGeom>
        </p:spPr>
      </p:pic>
      <p:sp>
        <p:nvSpPr>
          <p:cNvPr id="17" name="Text 9"/>
          <p:cNvSpPr/>
          <p:nvPr/>
        </p:nvSpPr>
        <p:spPr>
          <a:xfrm>
            <a:off x="9837539" y="2449949"/>
            <a:ext cx="2121575" cy="230981"/>
          </a:xfrm>
          <a:prstGeom prst="rect">
            <a:avLst/>
          </a:prstGeom>
          <a:noFill/>
          <a:ln/>
        </p:spPr>
        <p:txBody>
          <a:bodyPr wrap="none" lIns="0" tIns="0" rIns="0" bIns="0" rtlCol="0" anchor="t"/>
          <a:lstStyle/>
          <a:p>
            <a:pPr algn="l" indent="0" marL="0">
              <a:lnSpc>
                <a:spcPts val="1800"/>
              </a:lnSpc>
              <a:buNone/>
            </a:pPr>
            <a:r>
              <a:rPr lang="en-US" sz="1450" dirty="0">
                <a:solidFill>
                  <a:srgbClr val="CAD6DE"/>
                </a:solidFill>
                <a:latin typeface="Unbounded" pitchFamily="34" charset="0"/>
                <a:ea typeface="Unbounded" pitchFamily="34" charset="-122"/>
                <a:cs typeface="Unbounded" pitchFamily="34" charset="-120"/>
              </a:rPr>
              <a:t>Modular &amp; Scalable</a:t>
            </a:r>
            <a:endParaRPr lang="en-US" sz="1450" dirty="0"/>
          </a:p>
        </p:txBody>
      </p:sp>
      <p:sp>
        <p:nvSpPr>
          <p:cNvPr id="18" name="Text 10"/>
          <p:cNvSpPr/>
          <p:nvPr/>
        </p:nvSpPr>
        <p:spPr>
          <a:xfrm>
            <a:off x="9837539" y="2775109"/>
            <a:ext cx="3696653" cy="1385888"/>
          </a:xfrm>
          <a:prstGeom prst="rect">
            <a:avLst/>
          </a:prstGeom>
          <a:noFill/>
          <a:ln/>
        </p:spPr>
        <p:txBody>
          <a:bodyPr wrap="square" lIns="0" tIns="0" rIns="0" bIns="0" rtlCol="0" anchor="t"/>
          <a:lstStyle/>
          <a:p>
            <a:pPr algn="l" indent="0" marL="0">
              <a:lnSpc>
                <a:spcPts val="1800"/>
              </a:lnSpc>
              <a:buNone/>
            </a:pPr>
            <a:r>
              <a:rPr lang="en-US" sz="1450" dirty="0">
                <a:solidFill>
                  <a:srgbClr val="CAD6DE"/>
                </a:solidFill>
                <a:latin typeface="Unbounded" pitchFamily="34" charset="0"/>
                <a:ea typeface="Unbounded" pitchFamily="34" charset="-122"/>
                <a:cs typeface="Unbounded" pitchFamily="34" charset="-120"/>
              </a:rPr>
              <a:t>The pipeline's modular design ensures high scalability and adaptability, making it applicable across diverse industries such as finance, healthcare, and marketing.</a:t>
            </a:r>
            <a:endParaRPr lang="en-US" sz="1450" dirty="0"/>
          </a:p>
        </p:txBody>
      </p:sp>
      <p:sp>
        <p:nvSpPr>
          <p:cNvPr id="19" name="Text 11"/>
          <p:cNvSpPr/>
          <p:nvPr/>
        </p:nvSpPr>
        <p:spPr>
          <a:xfrm>
            <a:off x="837724" y="4655106"/>
            <a:ext cx="2939058" cy="277178"/>
          </a:xfrm>
          <a:prstGeom prst="rect">
            <a:avLst/>
          </a:prstGeom>
          <a:noFill/>
          <a:ln/>
        </p:spPr>
        <p:txBody>
          <a:bodyPr wrap="none" lIns="0" tIns="0" rIns="0" bIns="0" rtlCol="0" anchor="t"/>
          <a:lstStyle/>
          <a:p>
            <a:pPr algn="l" indent="0" marL="0">
              <a:lnSpc>
                <a:spcPts val="2150"/>
              </a:lnSpc>
              <a:buNone/>
            </a:pPr>
            <a:r>
              <a:rPr lang="en-US" sz="1700" dirty="0">
                <a:solidFill>
                  <a:srgbClr val="FFFFFF"/>
                </a:solidFill>
                <a:latin typeface="Unbounded" pitchFamily="34" charset="0"/>
                <a:ea typeface="Unbounded" pitchFamily="34" charset="-122"/>
                <a:cs typeface="Unbounded" pitchFamily="34" charset="-120"/>
              </a:rPr>
              <a:t>Future Enhancements</a:t>
            </a:r>
            <a:endParaRPr lang="en-US" sz="1700" dirty="0"/>
          </a:p>
        </p:txBody>
      </p:sp>
      <p:sp>
        <p:nvSpPr>
          <p:cNvPr id="20" name="Shape 12"/>
          <p:cNvSpPr/>
          <p:nvPr/>
        </p:nvSpPr>
        <p:spPr>
          <a:xfrm>
            <a:off x="837724" y="5167908"/>
            <a:ext cx="4213622" cy="471249"/>
          </a:xfrm>
          <a:prstGeom prst="roundRect">
            <a:avLst>
              <a:gd name="adj" fmla="val 480033"/>
            </a:avLst>
          </a:prstGeom>
          <a:solidFill>
            <a:srgbClr val="FFD1CC"/>
          </a:solidFill>
          <a:ln/>
        </p:spPr>
      </p:sp>
      <p:sp>
        <p:nvSpPr>
          <p:cNvPr id="21" name="Text 13"/>
          <p:cNvSpPr/>
          <p:nvPr/>
        </p:nvSpPr>
        <p:spPr>
          <a:xfrm>
            <a:off x="2826663" y="5256252"/>
            <a:ext cx="235625" cy="294442"/>
          </a:xfrm>
          <a:prstGeom prst="rect">
            <a:avLst/>
          </a:prstGeom>
          <a:noFill/>
          <a:ln/>
        </p:spPr>
        <p:txBody>
          <a:bodyPr wrap="none" lIns="0" tIns="0" rIns="0" bIns="0" rtlCol="0" anchor="t"/>
          <a:lstStyle/>
          <a:p>
            <a:pPr algn="l" indent="0" marL="0">
              <a:lnSpc>
                <a:spcPts val="1850"/>
              </a:lnSpc>
              <a:buNone/>
            </a:pPr>
            <a:r>
              <a:rPr lang="en-US" sz="1850" dirty="0">
                <a:solidFill>
                  <a:srgbClr val="000000"/>
                </a:solidFill>
                <a:latin typeface="Unbounded" pitchFamily="34" charset="0"/>
                <a:ea typeface="Unbounded" pitchFamily="34" charset="-122"/>
                <a:cs typeface="Unbounded" pitchFamily="34" charset="-120"/>
              </a:rPr>
              <a:t>1</a:t>
            </a:r>
            <a:endParaRPr lang="en-US" sz="1850" dirty="0"/>
          </a:p>
        </p:txBody>
      </p:sp>
      <p:sp>
        <p:nvSpPr>
          <p:cNvPr id="22" name="Text 14"/>
          <p:cNvSpPr/>
          <p:nvPr/>
        </p:nvSpPr>
        <p:spPr>
          <a:xfrm>
            <a:off x="994767" y="5796201"/>
            <a:ext cx="2516624" cy="230981"/>
          </a:xfrm>
          <a:prstGeom prst="rect">
            <a:avLst/>
          </a:prstGeom>
          <a:noFill/>
          <a:ln/>
        </p:spPr>
        <p:txBody>
          <a:bodyPr wrap="none" lIns="0" tIns="0" rIns="0" bIns="0" rtlCol="0" anchor="t"/>
          <a:lstStyle/>
          <a:p>
            <a:pPr algn="l" indent="0" marL="0">
              <a:lnSpc>
                <a:spcPts val="1800"/>
              </a:lnSpc>
              <a:buNone/>
            </a:pPr>
            <a:r>
              <a:rPr lang="en-US" sz="1450" dirty="0">
                <a:solidFill>
                  <a:srgbClr val="CAD6DE"/>
                </a:solidFill>
                <a:latin typeface="Unbounded" pitchFamily="34" charset="0"/>
                <a:ea typeface="Unbounded" pitchFamily="34" charset="-122"/>
                <a:cs typeface="Unbounded" pitchFamily="34" charset="-120"/>
              </a:rPr>
              <a:t>Automate Deployment</a:t>
            </a:r>
            <a:endParaRPr lang="en-US" sz="1450" dirty="0"/>
          </a:p>
        </p:txBody>
      </p:sp>
      <p:sp>
        <p:nvSpPr>
          <p:cNvPr id="23" name="Text 15"/>
          <p:cNvSpPr/>
          <p:nvPr/>
        </p:nvSpPr>
        <p:spPr>
          <a:xfrm>
            <a:off x="994767" y="6121360"/>
            <a:ext cx="3899535" cy="1154906"/>
          </a:xfrm>
          <a:prstGeom prst="rect">
            <a:avLst/>
          </a:prstGeom>
          <a:noFill/>
          <a:ln/>
        </p:spPr>
        <p:txBody>
          <a:bodyPr wrap="square" lIns="0" tIns="0" rIns="0" bIns="0" rtlCol="0" anchor="t"/>
          <a:lstStyle/>
          <a:p>
            <a:pPr algn="l" indent="0" marL="0">
              <a:lnSpc>
                <a:spcPts val="1800"/>
              </a:lnSpc>
              <a:buNone/>
            </a:pPr>
            <a:r>
              <a:rPr lang="en-US" sz="1450" dirty="0">
                <a:solidFill>
                  <a:srgbClr val="CAD6DE"/>
                </a:solidFill>
                <a:latin typeface="Unbounded" pitchFamily="34" charset="0"/>
                <a:ea typeface="Unbounded" pitchFamily="34" charset="-122"/>
                <a:cs typeface="Unbounded" pitchFamily="34" charset="-120"/>
              </a:rPr>
              <a:t>Implement continuous integration/continuous deployment (CI/CD) practices for seamless model updates and dashboard refreshes.</a:t>
            </a:r>
            <a:endParaRPr lang="en-US" sz="1450" dirty="0"/>
          </a:p>
        </p:txBody>
      </p:sp>
      <p:sp>
        <p:nvSpPr>
          <p:cNvPr id="24" name="Shape 16"/>
          <p:cNvSpPr/>
          <p:nvPr/>
        </p:nvSpPr>
        <p:spPr>
          <a:xfrm>
            <a:off x="5208389" y="5167908"/>
            <a:ext cx="4213622" cy="471249"/>
          </a:xfrm>
          <a:prstGeom prst="roundRect">
            <a:avLst>
              <a:gd name="adj" fmla="val 480033"/>
            </a:avLst>
          </a:prstGeom>
          <a:solidFill>
            <a:srgbClr val="FFD1CC"/>
          </a:solidFill>
          <a:ln/>
        </p:spPr>
      </p:sp>
      <p:sp>
        <p:nvSpPr>
          <p:cNvPr id="25" name="Text 17"/>
          <p:cNvSpPr/>
          <p:nvPr/>
        </p:nvSpPr>
        <p:spPr>
          <a:xfrm>
            <a:off x="7197328" y="5256252"/>
            <a:ext cx="235625" cy="294442"/>
          </a:xfrm>
          <a:prstGeom prst="rect">
            <a:avLst/>
          </a:prstGeom>
          <a:noFill/>
          <a:ln/>
        </p:spPr>
        <p:txBody>
          <a:bodyPr wrap="none" lIns="0" tIns="0" rIns="0" bIns="0" rtlCol="0" anchor="t"/>
          <a:lstStyle/>
          <a:p>
            <a:pPr algn="l" indent="0" marL="0">
              <a:lnSpc>
                <a:spcPts val="1850"/>
              </a:lnSpc>
              <a:buNone/>
            </a:pPr>
            <a:r>
              <a:rPr lang="en-US" sz="1850" dirty="0">
                <a:solidFill>
                  <a:srgbClr val="000000"/>
                </a:solidFill>
                <a:latin typeface="Unbounded" pitchFamily="34" charset="0"/>
                <a:ea typeface="Unbounded" pitchFamily="34" charset="-122"/>
                <a:cs typeface="Unbounded" pitchFamily="34" charset="-120"/>
              </a:rPr>
              <a:t>2</a:t>
            </a:r>
            <a:endParaRPr lang="en-US" sz="1850" dirty="0"/>
          </a:p>
        </p:txBody>
      </p:sp>
      <p:sp>
        <p:nvSpPr>
          <p:cNvPr id="26" name="Text 18"/>
          <p:cNvSpPr/>
          <p:nvPr/>
        </p:nvSpPr>
        <p:spPr>
          <a:xfrm>
            <a:off x="5365433" y="5796201"/>
            <a:ext cx="2663904" cy="230981"/>
          </a:xfrm>
          <a:prstGeom prst="rect">
            <a:avLst/>
          </a:prstGeom>
          <a:noFill/>
          <a:ln/>
        </p:spPr>
        <p:txBody>
          <a:bodyPr wrap="none" lIns="0" tIns="0" rIns="0" bIns="0" rtlCol="0" anchor="t"/>
          <a:lstStyle/>
          <a:p>
            <a:pPr algn="l" indent="0" marL="0">
              <a:lnSpc>
                <a:spcPts val="1800"/>
              </a:lnSpc>
              <a:buNone/>
            </a:pPr>
            <a:r>
              <a:rPr lang="en-US" sz="1450" dirty="0">
                <a:solidFill>
                  <a:srgbClr val="CAD6DE"/>
                </a:solidFill>
                <a:latin typeface="Unbounded" pitchFamily="34" charset="0"/>
                <a:ea typeface="Unbounded" pitchFamily="34" charset="-122"/>
                <a:cs typeface="Unbounded" pitchFamily="34" charset="-120"/>
              </a:rPr>
              <a:t>Real-Time Data Streams</a:t>
            </a:r>
            <a:endParaRPr lang="en-US" sz="1450" dirty="0"/>
          </a:p>
        </p:txBody>
      </p:sp>
      <p:sp>
        <p:nvSpPr>
          <p:cNvPr id="27" name="Text 19"/>
          <p:cNvSpPr/>
          <p:nvPr/>
        </p:nvSpPr>
        <p:spPr>
          <a:xfrm>
            <a:off x="5365433" y="6121360"/>
            <a:ext cx="3899535" cy="1154906"/>
          </a:xfrm>
          <a:prstGeom prst="rect">
            <a:avLst/>
          </a:prstGeom>
          <a:noFill/>
          <a:ln/>
        </p:spPr>
        <p:txBody>
          <a:bodyPr wrap="square" lIns="0" tIns="0" rIns="0" bIns="0" rtlCol="0" anchor="t"/>
          <a:lstStyle/>
          <a:p>
            <a:pPr algn="l" indent="0" marL="0">
              <a:lnSpc>
                <a:spcPts val="1800"/>
              </a:lnSpc>
              <a:buNone/>
            </a:pPr>
            <a:r>
              <a:rPr lang="en-US" sz="1450" dirty="0">
                <a:solidFill>
                  <a:srgbClr val="CAD6DE"/>
                </a:solidFill>
                <a:latin typeface="Unbounded" pitchFamily="34" charset="0"/>
                <a:ea typeface="Unbounded" pitchFamily="34" charset="-122"/>
                <a:cs typeface="Unbounded" pitchFamily="34" charset="-120"/>
              </a:rPr>
              <a:t>Integrate capabilities for processing and analyzing data in real-time, providing instant insights for dynamic business environments.</a:t>
            </a:r>
            <a:endParaRPr lang="en-US" sz="1450" dirty="0"/>
          </a:p>
        </p:txBody>
      </p:sp>
      <p:sp>
        <p:nvSpPr>
          <p:cNvPr id="28" name="Shape 20"/>
          <p:cNvSpPr/>
          <p:nvPr/>
        </p:nvSpPr>
        <p:spPr>
          <a:xfrm>
            <a:off x="9579054" y="5167908"/>
            <a:ext cx="4213622" cy="471249"/>
          </a:xfrm>
          <a:prstGeom prst="roundRect">
            <a:avLst>
              <a:gd name="adj" fmla="val 480033"/>
            </a:avLst>
          </a:prstGeom>
          <a:solidFill>
            <a:srgbClr val="FFD1CC"/>
          </a:solidFill>
          <a:ln/>
        </p:spPr>
      </p:sp>
      <p:sp>
        <p:nvSpPr>
          <p:cNvPr id="29" name="Text 21"/>
          <p:cNvSpPr/>
          <p:nvPr/>
        </p:nvSpPr>
        <p:spPr>
          <a:xfrm>
            <a:off x="11567993" y="5256252"/>
            <a:ext cx="235625" cy="294442"/>
          </a:xfrm>
          <a:prstGeom prst="rect">
            <a:avLst/>
          </a:prstGeom>
          <a:noFill/>
          <a:ln/>
        </p:spPr>
        <p:txBody>
          <a:bodyPr wrap="none" lIns="0" tIns="0" rIns="0" bIns="0" rtlCol="0" anchor="t"/>
          <a:lstStyle/>
          <a:p>
            <a:pPr algn="l" indent="0" marL="0">
              <a:lnSpc>
                <a:spcPts val="1850"/>
              </a:lnSpc>
              <a:buNone/>
            </a:pPr>
            <a:r>
              <a:rPr lang="en-US" sz="1850" dirty="0">
                <a:solidFill>
                  <a:srgbClr val="000000"/>
                </a:solidFill>
                <a:latin typeface="Unbounded" pitchFamily="34" charset="0"/>
                <a:ea typeface="Unbounded" pitchFamily="34" charset="-122"/>
                <a:cs typeface="Unbounded" pitchFamily="34" charset="-120"/>
              </a:rPr>
              <a:t>3</a:t>
            </a:r>
            <a:endParaRPr lang="en-US" sz="1850" dirty="0"/>
          </a:p>
        </p:txBody>
      </p:sp>
      <p:sp>
        <p:nvSpPr>
          <p:cNvPr id="30" name="Text 22"/>
          <p:cNvSpPr/>
          <p:nvPr/>
        </p:nvSpPr>
        <p:spPr>
          <a:xfrm>
            <a:off x="9736098" y="5796201"/>
            <a:ext cx="3284220" cy="230981"/>
          </a:xfrm>
          <a:prstGeom prst="rect">
            <a:avLst/>
          </a:prstGeom>
          <a:noFill/>
          <a:ln/>
        </p:spPr>
        <p:txBody>
          <a:bodyPr wrap="none" lIns="0" tIns="0" rIns="0" bIns="0" rtlCol="0" anchor="t"/>
          <a:lstStyle/>
          <a:p>
            <a:pPr algn="l" indent="0" marL="0">
              <a:lnSpc>
                <a:spcPts val="1800"/>
              </a:lnSpc>
              <a:buNone/>
            </a:pPr>
            <a:r>
              <a:rPr lang="en-US" sz="1450" dirty="0">
                <a:solidFill>
                  <a:srgbClr val="CAD6DE"/>
                </a:solidFill>
                <a:latin typeface="Unbounded" pitchFamily="34" charset="0"/>
                <a:ea typeface="Unbounded" pitchFamily="34" charset="-122"/>
                <a:cs typeface="Unbounded" pitchFamily="34" charset="-120"/>
              </a:rPr>
              <a:t>Advanced Anomaly Detection</a:t>
            </a:r>
            <a:endParaRPr lang="en-US" sz="1450" dirty="0"/>
          </a:p>
        </p:txBody>
      </p:sp>
      <p:sp>
        <p:nvSpPr>
          <p:cNvPr id="31" name="Text 23"/>
          <p:cNvSpPr/>
          <p:nvPr/>
        </p:nvSpPr>
        <p:spPr>
          <a:xfrm>
            <a:off x="9736098" y="6121360"/>
            <a:ext cx="3899535" cy="923925"/>
          </a:xfrm>
          <a:prstGeom prst="rect">
            <a:avLst/>
          </a:prstGeom>
          <a:noFill/>
          <a:ln/>
        </p:spPr>
        <p:txBody>
          <a:bodyPr wrap="square" lIns="0" tIns="0" rIns="0" bIns="0" rtlCol="0" anchor="t"/>
          <a:lstStyle/>
          <a:p>
            <a:pPr algn="l" indent="0" marL="0">
              <a:lnSpc>
                <a:spcPts val="1800"/>
              </a:lnSpc>
              <a:buNone/>
            </a:pPr>
            <a:r>
              <a:rPr lang="en-US" sz="1450" dirty="0">
                <a:solidFill>
                  <a:srgbClr val="CAD6DE"/>
                </a:solidFill>
                <a:latin typeface="Unbounded" pitchFamily="34" charset="0"/>
                <a:ea typeface="Unbounded" pitchFamily="34" charset="-122"/>
                <a:cs typeface="Unbounded" pitchFamily="34" charset="-120"/>
              </a:rPr>
              <a:t>Develop and deploy algorithms for identifying unusual patterns or outliers in data, crucial for fraud detection or system monitoring.</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576620"/>
            <a:ext cx="3014305" cy="350996"/>
          </a:xfrm>
          <a:prstGeom prst="rect">
            <a:avLst/>
          </a:prstGeom>
          <a:noFill/>
          <a:ln/>
        </p:spPr>
        <p:txBody>
          <a:bodyPr wrap="none" lIns="0" tIns="0" rIns="0" bIns="0" rtlCol="0" anchor="t"/>
          <a:lstStyle/>
          <a:p>
            <a:pPr algn="l" indent="0" marL="0">
              <a:lnSpc>
                <a:spcPts val="2750"/>
              </a:lnSpc>
              <a:buNone/>
            </a:pPr>
            <a:r>
              <a:rPr lang="en-US" sz="2200" b="1" i="1" dirty="0">
                <a:solidFill>
                  <a:srgbClr val="FFFFFF"/>
                </a:solidFill>
                <a:latin typeface="Unbounded" pitchFamily="34" charset="0"/>
                <a:ea typeface="Unbounded" pitchFamily="34" charset="-122"/>
                <a:cs typeface="Unbounded" pitchFamily="34" charset="-120"/>
              </a:rPr>
              <a:t>PROJECT TITLE :  </a:t>
            </a:r>
            <a:endParaRPr lang="en-US" sz="2200" dirty="0"/>
          </a:p>
        </p:txBody>
      </p:sp>
      <p:sp>
        <p:nvSpPr>
          <p:cNvPr id="4" name="Text 1"/>
          <p:cNvSpPr/>
          <p:nvPr/>
        </p:nvSpPr>
        <p:spPr>
          <a:xfrm>
            <a:off x="837724" y="1126569"/>
            <a:ext cx="5026700" cy="350996"/>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Unbounded" pitchFamily="34" charset="0"/>
                <a:ea typeface="Unbounded" pitchFamily="34" charset="-122"/>
                <a:cs typeface="Unbounded" pitchFamily="34" charset="-120"/>
              </a:rPr>
              <a:t>DATA SCIENCE &amp; ANALYTICS</a:t>
            </a:r>
            <a:endParaRPr lang="en-US" sz="2200" dirty="0"/>
          </a:p>
        </p:txBody>
      </p:sp>
      <p:sp>
        <p:nvSpPr>
          <p:cNvPr id="5" name="Text 2"/>
          <p:cNvSpPr/>
          <p:nvPr/>
        </p:nvSpPr>
        <p:spPr>
          <a:xfrm>
            <a:off x="837724" y="1775936"/>
            <a:ext cx="7468553" cy="1755577"/>
          </a:xfrm>
          <a:prstGeom prst="rect">
            <a:avLst/>
          </a:prstGeom>
          <a:noFill/>
          <a:ln/>
        </p:spPr>
        <p:txBody>
          <a:bodyPr wrap="square" lIns="0" tIns="0" rIns="0" bIns="0" rtlCol="0" anchor="t"/>
          <a:lstStyle/>
          <a:p>
            <a:pPr algn="l" indent="0" marL="0">
              <a:lnSpc>
                <a:spcPts val="4600"/>
              </a:lnSpc>
              <a:buNone/>
            </a:pPr>
            <a:r>
              <a:rPr lang="en-US" sz="3650" b="1" dirty="0">
                <a:solidFill>
                  <a:srgbClr val="FFFFFF"/>
                </a:solidFill>
                <a:latin typeface="Unbounded" pitchFamily="34" charset="0"/>
                <a:ea typeface="Unbounded" pitchFamily="34" charset="-122"/>
                <a:cs typeface="Unbounded" pitchFamily="34" charset="-120"/>
              </a:rPr>
              <a:t>Interactive digital portfolio using frond-end development</a:t>
            </a:r>
            <a:endParaRPr lang="en-US" sz="3650" dirty="0"/>
          </a:p>
        </p:txBody>
      </p:sp>
      <p:sp>
        <p:nvSpPr>
          <p:cNvPr id="6" name="Text 3"/>
          <p:cNvSpPr/>
          <p:nvPr/>
        </p:nvSpPr>
        <p:spPr>
          <a:xfrm>
            <a:off x="837724" y="3829883"/>
            <a:ext cx="7468553" cy="318254"/>
          </a:xfrm>
          <a:prstGeom prst="rect">
            <a:avLst/>
          </a:prstGeom>
          <a:noFill/>
          <a:ln/>
        </p:spPr>
        <p:txBody>
          <a:bodyPr wrap="none" lIns="0" tIns="0" rIns="0" bIns="0" rtlCol="0" anchor="t"/>
          <a:lstStyle/>
          <a:p>
            <a:pPr algn="l" indent="0" marL="0">
              <a:lnSpc>
                <a:spcPts val="2500"/>
              </a:lnSpc>
              <a:buNone/>
            </a:pPr>
            <a:endParaRPr lang="en-US" sz="1550" dirty="0"/>
          </a:p>
        </p:txBody>
      </p:sp>
      <p:sp>
        <p:nvSpPr>
          <p:cNvPr id="7" name="Text 4"/>
          <p:cNvSpPr/>
          <p:nvPr/>
        </p:nvSpPr>
        <p:spPr>
          <a:xfrm>
            <a:off x="837724" y="4446508"/>
            <a:ext cx="7468553" cy="2047756"/>
          </a:xfrm>
          <a:prstGeom prst="rect">
            <a:avLst/>
          </a:prstGeom>
          <a:noFill/>
          <a:ln/>
        </p:spPr>
        <p:txBody>
          <a:bodyPr wrap="square" lIns="0" tIns="0" rIns="0" bIns="0" rtlCol="0" anchor="t"/>
          <a:lstStyle/>
          <a:p>
            <a:pPr algn="l" indent="0" marL="0">
              <a:lnSpc>
                <a:spcPts val="2300"/>
              </a:lnSpc>
              <a:buNone/>
            </a:pPr>
            <a:r>
              <a:rPr lang="en-US" sz="1800" b="1" dirty="0">
                <a:solidFill>
                  <a:srgbClr val="FFFFFF"/>
                </a:solidFill>
                <a:latin typeface="Unbounded" pitchFamily="34" charset="0"/>
                <a:ea typeface="Unbounded" pitchFamily="34" charset="-122"/>
                <a:cs typeface="Unbounded" pitchFamily="34" charset="-120"/>
              </a:rPr>
              <a:t>This presentation outlines a comprehensive data science and analytics project, designed to transform raw data into actionable business intelligence. We explore the challenges of data management, the solutions provided by modern analytics, and the significant impact on decision-making across various organizational levels.</a:t>
            </a:r>
            <a:endParaRPr lang="en-US" sz="1800" dirty="0"/>
          </a:p>
        </p:txBody>
      </p:sp>
      <p:sp>
        <p:nvSpPr>
          <p:cNvPr id="8" name="Text 5"/>
          <p:cNvSpPr/>
          <p:nvPr/>
        </p:nvSpPr>
        <p:spPr>
          <a:xfrm>
            <a:off x="837724" y="6792635"/>
            <a:ext cx="7468553" cy="318254"/>
          </a:xfrm>
          <a:prstGeom prst="rect">
            <a:avLst/>
          </a:prstGeom>
          <a:noFill/>
          <a:ln/>
        </p:spPr>
        <p:txBody>
          <a:bodyPr wrap="none" lIns="0" tIns="0" rIns="0" bIns="0" rtlCol="0" anchor="t"/>
          <a:lstStyle/>
          <a:p>
            <a:pPr algn="l" indent="0" marL="0">
              <a:lnSpc>
                <a:spcPts val="2500"/>
              </a:lnSpc>
              <a:buNone/>
            </a:pPr>
            <a:endParaRPr lang="en-US" sz="1550" dirty="0"/>
          </a:p>
        </p:txBody>
      </p:sp>
      <p:sp>
        <p:nvSpPr>
          <p:cNvPr id="9" name="Text 6"/>
          <p:cNvSpPr/>
          <p:nvPr/>
        </p:nvSpPr>
        <p:spPr>
          <a:xfrm>
            <a:off x="837724" y="7334726"/>
            <a:ext cx="7468553" cy="318254"/>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8543" y="500777"/>
            <a:ext cx="4285536" cy="535543"/>
          </a:xfrm>
          <a:prstGeom prst="rect">
            <a:avLst/>
          </a:prstGeom>
          <a:noFill/>
          <a:ln/>
        </p:spPr>
        <p:txBody>
          <a:bodyPr wrap="none" lIns="0" tIns="0" rIns="0" bIns="0" rtlCol="0" anchor="t"/>
          <a:lstStyle/>
          <a:p>
            <a:pPr algn="l" indent="0" marL="0">
              <a:lnSpc>
                <a:spcPts val="4200"/>
              </a:lnSpc>
              <a:buNone/>
            </a:pPr>
            <a:r>
              <a:rPr lang="en-US" sz="3350" b="1" dirty="0">
                <a:solidFill>
                  <a:srgbClr val="FFFFFF"/>
                </a:solidFill>
                <a:latin typeface="Unbounded" pitchFamily="34" charset="0"/>
                <a:ea typeface="Unbounded" pitchFamily="34" charset="-122"/>
                <a:cs typeface="Unbounded" pitchFamily="34" charset="-120"/>
              </a:rPr>
              <a:t>               AGENDA</a:t>
            </a:r>
            <a:endParaRPr lang="en-US" sz="3350" dirty="0"/>
          </a:p>
        </p:txBody>
      </p:sp>
      <p:sp>
        <p:nvSpPr>
          <p:cNvPr id="3" name="Text 1"/>
          <p:cNvSpPr/>
          <p:nvPr/>
        </p:nvSpPr>
        <p:spPr>
          <a:xfrm>
            <a:off x="728543" y="1309449"/>
            <a:ext cx="13173313" cy="291465"/>
          </a:xfrm>
          <a:prstGeom prst="rect">
            <a:avLst/>
          </a:prstGeom>
          <a:noFill/>
          <a:ln/>
        </p:spPr>
        <p:txBody>
          <a:bodyPr wrap="none" lIns="0" tIns="0" rIns="0" bIns="0" rtlCol="0" anchor="t"/>
          <a:lstStyle/>
          <a:p>
            <a:pPr algn="l" indent="0" marL="0">
              <a:lnSpc>
                <a:spcPts val="2250"/>
              </a:lnSpc>
              <a:buNone/>
            </a:pPr>
            <a:endParaRPr lang="en-US" sz="1400" dirty="0"/>
          </a:p>
        </p:txBody>
      </p:sp>
      <p:sp>
        <p:nvSpPr>
          <p:cNvPr id="4" name="Text 2"/>
          <p:cNvSpPr/>
          <p:nvPr/>
        </p:nvSpPr>
        <p:spPr>
          <a:xfrm>
            <a:off x="728543" y="1874044"/>
            <a:ext cx="4285536" cy="535543"/>
          </a:xfrm>
          <a:prstGeom prst="rect">
            <a:avLst/>
          </a:prstGeom>
          <a:noFill/>
          <a:ln/>
        </p:spPr>
        <p:txBody>
          <a:bodyPr wrap="none" lIns="0" tIns="0" rIns="0" bIns="0" rtlCol="0" anchor="t"/>
          <a:lstStyle/>
          <a:p>
            <a:pPr algn="l" indent="0" marL="0">
              <a:lnSpc>
                <a:spcPts val="4200"/>
              </a:lnSpc>
              <a:buNone/>
            </a:pPr>
            <a:r>
              <a:rPr lang="en-US" sz="3350" dirty="0">
                <a:solidFill>
                  <a:srgbClr val="FFFFFF"/>
                </a:solidFill>
                <a:latin typeface="Unbounded" pitchFamily="34" charset="0"/>
                <a:ea typeface="Unbounded" pitchFamily="34" charset="-122"/>
                <a:cs typeface="Unbounded" pitchFamily="34" charset="-120"/>
              </a:rPr>
              <a:t>                     </a:t>
            </a:r>
            <a:endParaRPr lang="en-US" sz="3350" dirty="0"/>
          </a:p>
        </p:txBody>
      </p:sp>
      <p:sp>
        <p:nvSpPr>
          <p:cNvPr id="5" name="Text 3"/>
          <p:cNvSpPr/>
          <p:nvPr/>
        </p:nvSpPr>
        <p:spPr>
          <a:xfrm>
            <a:off x="728543" y="2682716"/>
            <a:ext cx="6824424" cy="321469"/>
          </a:xfrm>
          <a:prstGeom prst="rect">
            <a:avLst/>
          </a:prstGeom>
          <a:noFill/>
          <a:ln/>
        </p:spPr>
        <p:txBody>
          <a:bodyPr wrap="none" lIns="0" tIns="0" rIns="0" bIns="0" rtlCol="0" anchor="t"/>
          <a:lstStyle/>
          <a:p>
            <a:pPr algn="l" indent="0" marL="0">
              <a:lnSpc>
                <a:spcPts val="2500"/>
              </a:lnSpc>
              <a:buNone/>
            </a:pPr>
            <a:r>
              <a:rPr lang="en-US" sz="2000" b="1" dirty="0">
                <a:solidFill>
                  <a:srgbClr val="FFFFFF"/>
                </a:solidFill>
                <a:latin typeface="Unbounded" pitchFamily="34" charset="0"/>
                <a:ea typeface="Unbounded" pitchFamily="34" charset="-122"/>
                <a:cs typeface="Unbounded" pitchFamily="34" charset="-120"/>
              </a:rPr>
              <a:t>                                                     1. Problem Statement</a:t>
            </a:r>
            <a:endParaRPr lang="en-US" sz="2000" dirty="0"/>
          </a:p>
        </p:txBody>
      </p:sp>
      <p:sp>
        <p:nvSpPr>
          <p:cNvPr id="6" name="Text 4"/>
          <p:cNvSpPr/>
          <p:nvPr/>
        </p:nvSpPr>
        <p:spPr>
          <a:xfrm>
            <a:off x="728543" y="3277314"/>
            <a:ext cx="6480215" cy="321469"/>
          </a:xfrm>
          <a:prstGeom prst="rect">
            <a:avLst/>
          </a:prstGeom>
          <a:noFill/>
          <a:ln/>
        </p:spPr>
        <p:txBody>
          <a:bodyPr wrap="none" lIns="0" tIns="0" rIns="0" bIns="0" rtlCol="0" anchor="t"/>
          <a:lstStyle/>
          <a:p>
            <a:pPr algn="l" indent="0" marL="0">
              <a:lnSpc>
                <a:spcPts val="2500"/>
              </a:lnSpc>
              <a:buNone/>
            </a:pPr>
            <a:r>
              <a:rPr lang="en-US" sz="2000" b="1" dirty="0">
                <a:solidFill>
                  <a:srgbClr val="FFFFFF"/>
                </a:solidFill>
                <a:latin typeface="Unbounded" pitchFamily="34" charset="0"/>
                <a:ea typeface="Unbounded" pitchFamily="34" charset="-122"/>
                <a:cs typeface="Unbounded" pitchFamily="34" charset="-120"/>
              </a:rPr>
              <a:t>                                                     2. Project Overview</a:t>
            </a:r>
            <a:endParaRPr lang="en-US" sz="2000" dirty="0"/>
          </a:p>
        </p:txBody>
      </p:sp>
      <p:sp>
        <p:nvSpPr>
          <p:cNvPr id="7" name="Text 5"/>
          <p:cNvSpPr/>
          <p:nvPr/>
        </p:nvSpPr>
        <p:spPr>
          <a:xfrm>
            <a:off x="728543" y="3871913"/>
            <a:ext cx="5349121" cy="321469"/>
          </a:xfrm>
          <a:prstGeom prst="rect">
            <a:avLst/>
          </a:prstGeom>
          <a:noFill/>
          <a:ln/>
        </p:spPr>
        <p:txBody>
          <a:bodyPr wrap="none" lIns="0" tIns="0" rIns="0" bIns="0" rtlCol="0" anchor="t"/>
          <a:lstStyle/>
          <a:p>
            <a:pPr algn="l" indent="0" marL="0">
              <a:lnSpc>
                <a:spcPts val="2500"/>
              </a:lnSpc>
              <a:buNone/>
            </a:pPr>
            <a:r>
              <a:rPr lang="en-US" sz="2000" b="1" dirty="0">
                <a:solidFill>
                  <a:srgbClr val="FFFFFF"/>
                </a:solidFill>
                <a:latin typeface="Unbounded" pitchFamily="34" charset="0"/>
                <a:ea typeface="Unbounded" pitchFamily="34" charset="-122"/>
                <a:cs typeface="Unbounded" pitchFamily="34" charset="-120"/>
              </a:rPr>
              <a:t>                                                     3. End Users</a:t>
            </a:r>
            <a:endParaRPr lang="en-US" sz="2000" dirty="0"/>
          </a:p>
        </p:txBody>
      </p:sp>
      <p:sp>
        <p:nvSpPr>
          <p:cNvPr id="8" name="Text 6"/>
          <p:cNvSpPr/>
          <p:nvPr/>
        </p:nvSpPr>
        <p:spPr>
          <a:xfrm>
            <a:off x="728543" y="4466511"/>
            <a:ext cx="7457003" cy="321469"/>
          </a:xfrm>
          <a:prstGeom prst="rect">
            <a:avLst/>
          </a:prstGeom>
          <a:noFill/>
          <a:ln/>
        </p:spPr>
        <p:txBody>
          <a:bodyPr wrap="none" lIns="0" tIns="0" rIns="0" bIns="0" rtlCol="0" anchor="t"/>
          <a:lstStyle/>
          <a:p>
            <a:pPr algn="l" indent="0" marL="0">
              <a:lnSpc>
                <a:spcPts val="2500"/>
              </a:lnSpc>
              <a:buNone/>
            </a:pPr>
            <a:r>
              <a:rPr lang="en-US" sz="2000" b="1" dirty="0">
                <a:solidFill>
                  <a:srgbClr val="FFFFFF"/>
                </a:solidFill>
                <a:latin typeface="Unbounded" pitchFamily="34" charset="0"/>
                <a:ea typeface="Unbounded" pitchFamily="34" charset="-122"/>
                <a:cs typeface="Unbounded" pitchFamily="34" charset="-120"/>
              </a:rPr>
              <a:t>                                                     4. Tools and Technologies</a:t>
            </a:r>
            <a:endParaRPr lang="en-US" sz="2000" dirty="0"/>
          </a:p>
        </p:txBody>
      </p:sp>
      <p:sp>
        <p:nvSpPr>
          <p:cNvPr id="9" name="Text 7"/>
          <p:cNvSpPr/>
          <p:nvPr/>
        </p:nvSpPr>
        <p:spPr>
          <a:xfrm>
            <a:off x="728543" y="5061109"/>
            <a:ext cx="8206621" cy="321469"/>
          </a:xfrm>
          <a:prstGeom prst="rect">
            <a:avLst/>
          </a:prstGeom>
          <a:noFill/>
          <a:ln/>
        </p:spPr>
        <p:txBody>
          <a:bodyPr wrap="none" lIns="0" tIns="0" rIns="0" bIns="0" rtlCol="0" anchor="t"/>
          <a:lstStyle/>
          <a:p>
            <a:pPr algn="l" indent="0" marL="0">
              <a:lnSpc>
                <a:spcPts val="2500"/>
              </a:lnSpc>
              <a:buNone/>
            </a:pPr>
            <a:r>
              <a:rPr lang="en-US" sz="2000" b="1" dirty="0">
                <a:solidFill>
                  <a:srgbClr val="FFFFFF"/>
                </a:solidFill>
                <a:latin typeface="Unbounded" pitchFamily="34" charset="0"/>
                <a:ea typeface="Unbounded" pitchFamily="34" charset="-122"/>
                <a:cs typeface="Unbounded" pitchFamily="34" charset="-120"/>
              </a:rPr>
              <a:t>                                                     5. Portfolio design and Layout</a:t>
            </a:r>
            <a:endParaRPr lang="en-US" sz="2000" dirty="0"/>
          </a:p>
        </p:txBody>
      </p:sp>
      <p:sp>
        <p:nvSpPr>
          <p:cNvPr id="10" name="Text 8"/>
          <p:cNvSpPr/>
          <p:nvPr/>
        </p:nvSpPr>
        <p:spPr>
          <a:xfrm>
            <a:off x="728543" y="5655707"/>
            <a:ext cx="8123515" cy="321469"/>
          </a:xfrm>
          <a:prstGeom prst="rect">
            <a:avLst/>
          </a:prstGeom>
          <a:noFill/>
          <a:ln/>
        </p:spPr>
        <p:txBody>
          <a:bodyPr wrap="none" lIns="0" tIns="0" rIns="0" bIns="0" rtlCol="0" anchor="t"/>
          <a:lstStyle/>
          <a:p>
            <a:pPr algn="l" indent="0" marL="0">
              <a:lnSpc>
                <a:spcPts val="2500"/>
              </a:lnSpc>
              <a:buNone/>
            </a:pPr>
            <a:r>
              <a:rPr lang="en-US" sz="2000" b="1" dirty="0">
                <a:solidFill>
                  <a:srgbClr val="FFFFFF"/>
                </a:solidFill>
                <a:latin typeface="Unbounded" pitchFamily="34" charset="0"/>
                <a:ea typeface="Unbounded" pitchFamily="34" charset="-122"/>
                <a:cs typeface="Unbounded" pitchFamily="34" charset="-120"/>
              </a:rPr>
              <a:t>                                                     6. Features and Functionality</a:t>
            </a:r>
            <a:endParaRPr lang="en-US" sz="2000" dirty="0"/>
          </a:p>
        </p:txBody>
      </p:sp>
      <p:sp>
        <p:nvSpPr>
          <p:cNvPr id="11" name="Text 9"/>
          <p:cNvSpPr/>
          <p:nvPr/>
        </p:nvSpPr>
        <p:spPr>
          <a:xfrm>
            <a:off x="728543" y="6250305"/>
            <a:ext cx="7723823" cy="321469"/>
          </a:xfrm>
          <a:prstGeom prst="rect">
            <a:avLst/>
          </a:prstGeom>
          <a:noFill/>
          <a:ln/>
        </p:spPr>
        <p:txBody>
          <a:bodyPr wrap="none" lIns="0" tIns="0" rIns="0" bIns="0" rtlCol="0" anchor="t"/>
          <a:lstStyle/>
          <a:p>
            <a:pPr algn="l" indent="0" marL="0">
              <a:lnSpc>
                <a:spcPts val="2500"/>
              </a:lnSpc>
              <a:buNone/>
            </a:pPr>
            <a:r>
              <a:rPr lang="en-US" sz="2000" b="1" dirty="0">
                <a:solidFill>
                  <a:srgbClr val="FFFFFF"/>
                </a:solidFill>
                <a:latin typeface="Unbounded" pitchFamily="34" charset="0"/>
                <a:ea typeface="Unbounded" pitchFamily="34" charset="-122"/>
                <a:cs typeface="Unbounded" pitchFamily="34" charset="-120"/>
              </a:rPr>
              <a:t>                                                     7. Results and Screenshots</a:t>
            </a:r>
            <a:endParaRPr lang="en-US" sz="2000" dirty="0"/>
          </a:p>
        </p:txBody>
      </p:sp>
      <p:sp>
        <p:nvSpPr>
          <p:cNvPr id="12" name="Text 10"/>
          <p:cNvSpPr/>
          <p:nvPr/>
        </p:nvSpPr>
        <p:spPr>
          <a:xfrm>
            <a:off x="728543" y="6844903"/>
            <a:ext cx="5546527" cy="321469"/>
          </a:xfrm>
          <a:prstGeom prst="rect">
            <a:avLst/>
          </a:prstGeom>
          <a:noFill/>
          <a:ln/>
        </p:spPr>
        <p:txBody>
          <a:bodyPr wrap="none" lIns="0" tIns="0" rIns="0" bIns="0" rtlCol="0" anchor="t"/>
          <a:lstStyle/>
          <a:p>
            <a:pPr algn="l" indent="0" marL="0">
              <a:lnSpc>
                <a:spcPts val="2500"/>
              </a:lnSpc>
              <a:buNone/>
            </a:pPr>
            <a:r>
              <a:rPr lang="en-US" sz="2000" b="1" dirty="0">
                <a:solidFill>
                  <a:srgbClr val="FFFFFF"/>
                </a:solidFill>
                <a:latin typeface="Unbounded" pitchFamily="34" charset="0"/>
                <a:ea typeface="Unbounded" pitchFamily="34" charset="-122"/>
                <a:cs typeface="Unbounded" pitchFamily="34" charset="-120"/>
              </a:rPr>
              <a:t>                                                     8. Conclusion</a:t>
            </a:r>
            <a:endParaRPr lang="en-US" sz="2000" dirty="0"/>
          </a:p>
        </p:txBody>
      </p:sp>
      <p:sp>
        <p:nvSpPr>
          <p:cNvPr id="13" name="Text 11"/>
          <p:cNvSpPr/>
          <p:nvPr/>
        </p:nvSpPr>
        <p:spPr>
          <a:xfrm>
            <a:off x="728543" y="7439501"/>
            <a:ext cx="13173313" cy="291465"/>
          </a:xfrm>
          <a:prstGeom prst="rect">
            <a:avLst/>
          </a:prstGeom>
          <a:noFill/>
          <a:ln/>
        </p:spPr>
        <p:txBody>
          <a:bodyPr wrap="none" lIns="0" tIns="0" rIns="0" bIns="0" rtlCol="0" anchor="t"/>
          <a:lstStyle/>
          <a:p>
            <a:pPr algn="l" indent="0" marL="0">
              <a:lnSpc>
                <a:spcPts val="2250"/>
              </a:lnSpc>
              <a:buNone/>
            </a:pP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24746" y="694492"/>
            <a:ext cx="6257330" cy="515541"/>
          </a:xfrm>
          <a:prstGeom prst="rect">
            <a:avLst/>
          </a:prstGeom>
          <a:noFill/>
          <a:ln/>
        </p:spPr>
        <p:txBody>
          <a:bodyPr wrap="none" lIns="0" tIns="0" rIns="0" bIns="0" rtlCol="0" anchor="t"/>
          <a:lstStyle/>
          <a:p>
            <a:pPr algn="l" indent="0" marL="0">
              <a:lnSpc>
                <a:spcPts val="4050"/>
              </a:lnSpc>
              <a:buNone/>
            </a:pPr>
            <a:r>
              <a:rPr lang="en-US" sz="3200" b="1" dirty="0">
                <a:solidFill>
                  <a:srgbClr val="FFFFFF"/>
                </a:solidFill>
                <a:latin typeface="Unbounded" pitchFamily="34" charset="0"/>
                <a:ea typeface="Unbounded" pitchFamily="34" charset="-122"/>
                <a:cs typeface="Unbounded" pitchFamily="34" charset="-120"/>
              </a:rPr>
              <a:t> The Problem Statement</a:t>
            </a:r>
            <a:endParaRPr lang="en-US" sz="3200" dirty="0"/>
          </a:p>
        </p:txBody>
      </p:sp>
      <p:sp>
        <p:nvSpPr>
          <p:cNvPr id="3" name="Shape 1"/>
          <p:cNvSpPr/>
          <p:nvPr/>
        </p:nvSpPr>
        <p:spPr>
          <a:xfrm>
            <a:off x="824746" y="1823442"/>
            <a:ext cx="6402824" cy="2288024"/>
          </a:xfrm>
          <a:prstGeom prst="roundRect">
            <a:avLst>
              <a:gd name="adj" fmla="val 4796"/>
            </a:avLst>
          </a:prstGeom>
          <a:solidFill>
            <a:srgbClr val="112836"/>
          </a:solidFill>
          <a:ln/>
        </p:spPr>
      </p:sp>
      <p:sp>
        <p:nvSpPr>
          <p:cNvPr id="4" name="Shape 2"/>
          <p:cNvSpPr/>
          <p:nvPr/>
        </p:nvSpPr>
        <p:spPr>
          <a:xfrm>
            <a:off x="824746" y="1800582"/>
            <a:ext cx="6402824" cy="91440"/>
          </a:xfrm>
          <a:prstGeom prst="roundRect">
            <a:avLst>
              <a:gd name="adj" fmla="val 28753"/>
            </a:avLst>
          </a:prstGeom>
          <a:solidFill>
            <a:srgbClr val="0A988B"/>
          </a:solidFill>
          <a:ln/>
        </p:spPr>
      </p:sp>
      <p:sp>
        <p:nvSpPr>
          <p:cNvPr id="5" name="Shape 3"/>
          <p:cNvSpPr/>
          <p:nvPr/>
        </p:nvSpPr>
        <p:spPr>
          <a:xfrm>
            <a:off x="3763208" y="1560552"/>
            <a:ext cx="525780" cy="525780"/>
          </a:xfrm>
          <a:prstGeom prst="roundRect">
            <a:avLst>
              <a:gd name="adj" fmla="val 173913"/>
            </a:avLst>
          </a:prstGeom>
          <a:solidFill>
            <a:srgbClr val="0A988B"/>
          </a:solidFill>
          <a:ln/>
        </p:spPr>
      </p:sp>
      <p:pic>
        <p:nvPicPr>
          <p:cNvPr id="6" name="Image 0" descr="preencoded.png">    </p:cNvPr>
          <p:cNvPicPr>
            <a:picLocks noChangeAspect="1"/>
          </p:cNvPicPr>
          <p:nvPr/>
        </p:nvPicPr>
        <p:blipFill>
          <a:blip r:embed="rId1"/>
          <a:stretch>
            <a:fillRect/>
          </a:stretch>
        </p:blipFill>
        <p:spPr>
          <a:xfrm>
            <a:off x="3920966" y="1691997"/>
            <a:ext cx="210264" cy="262890"/>
          </a:xfrm>
          <a:prstGeom prst="rect">
            <a:avLst/>
          </a:prstGeom>
        </p:spPr>
      </p:pic>
      <p:sp>
        <p:nvSpPr>
          <p:cNvPr id="7" name="Text 4"/>
          <p:cNvSpPr/>
          <p:nvPr/>
        </p:nvSpPr>
        <p:spPr>
          <a:xfrm>
            <a:off x="1022866" y="2261592"/>
            <a:ext cx="2062043" cy="257770"/>
          </a:xfrm>
          <a:prstGeom prst="rect">
            <a:avLst/>
          </a:prstGeom>
          <a:noFill/>
          <a:ln/>
        </p:spPr>
        <p:txBody>
          <a:bodyPr wrap="non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Data Overload</a:t>
            </a:r>
            <a:endParaRPr lang="en-US" sz="1600" dirty="0"/>
          </a:p>
        </p:txBody>
      </p:sp>
      <p:sp>
        <p:nvSpPr>
          <p:cNvPr id="8" name="Text 5"/>
          <p:cNvSpPr/>
          <p:nvPr/>
        </p:nvSpPr>
        <p:spPr>
          <a:xfrm>
            <a:off x="1022866" y="2624495"/>
            <a:ext cx="6006584" cy="1288852"/>
          </a:xfrm>
          <a:prstGeom prst="rect">
            <a:avLst/>
          </a:prstGeom>
          <a:noFill/>
          <a:ln/>
        </p:spPr>
        <p:txBody>
          <a:bodyPr wrap="squar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Organizations grapple with immense volumes of data, often making it challenging to extract meaningful insights. This deluge can obscure critical information, hindering effective decision-making.</a:t>
            </a:r>
            <a:endParaRPr lang="en-US" sz="1600" dirty="0"/>
          </a:p>
        </p:txBody>
      </p:sp>
      <p:sp>
        <p:nvSpPr>
          <p:cNvPr id="9" name="Shape 6"/>
          <p:cNvSpPr/>
          <p:nvPr/>
        </p:nvSpPr>
        <p:spPr>
          <a:xfrm>
            <a:off x="7402830" y="1823442"/>
            <a:ext cx="6402824" cy="2288024"/>
          </a:xfrm>
          <a:prstGeom prst="roundRect">
            <a:avLst>
              <a:gd name="adj" fmla="val 4796"/>
            </a:avLst>
          </a:prstGeom>
          <a:solidFill>
            <a:srgbClr val="112836"/>
          </a:solidFill>
          <a:ln/>
        </p:spPr>
      </p:sp>
      <p:sp>
        <p:nvSpPr>
          <p:cNvPr id="10" name="Shape 7"/>
          <p:cNvSpPr/>
          <p:nvPr/>
        </p:nvSpPr>
        <p:spPr>
          <a:xfrm>
            <a:off x="7402830" y="1800582"/>
            <a:ext cx="6402824" cy="91440"/>
          </a:xfrm>
          <a:prstGeom prst="roundRect">
            <a:avLst>
              <a:gd name="adj" fmla="val 28753"/>
            </a:avLst>
          </a:prstGeom>
          <a:solidFill>
            <a:srgbClr val="0A988B"/>
          </a:solidFill>
          <a:ln/>
        </p:spPr>
      </p:sp>
      <p:sp>
        <p:nvSpPr>
          <p:cNvPr id="11" name="Shape 8"/>
          <p:cNvSpPr/>
          <p:nvPr/>
        </p:nvSpPr>
        <p:spPr>
          <a:xfrm>
            <a:off x="10341293" y="1560552"/>
            <a:ext cx="525780" cy="525780"/>
          </a:xfrm>
          <a:prstGeom prst="roundRect">
            <a:avLst>
              <a:gd name="adj" fmla="val 173913"/>
            </a:avLst>
          </a:prstGeom>
          <a:solidFill>
            <a:srgbClr val="0A988B"/>
          </a:solidFill>
          <a:ln/>
        </p:spPr>
      </p:sp>
      <p:pic>
        <p:nvPicPr>
          <p:cNvPr id="12" name="Image 1" descr="preencoded.png">    </p:cNvPr>
          <p:cNvPicPr>
            <a:picLocks noChangeAspect="1"/>
          </p:cNvPicPr>
          <p:nvPr/>
        </p:nvPicPr>
        <p:blipFill>
          <a:blip r:embed="rId2"/>
          <a:stretch>
            <a:fillRect/>
          </a:stretch>
        </p:blipFill>
        <p:spPr>
          <a:xfrm>
            <a:off x="10499050" y="1691997"/>
            <a:ext cx="210264" cy="262890"/>
          </a:xfrm>
          <a:prstGeom prst="rect">
            <a:avLst/>
          </a:prstGeom>
        </p:spPr>
      </p:pic>
      <p:sp>
        <p:nvSpPr>
          <p:cNvPr id="13" name="Text 9"/>
          <p:cNvSpPr/>
          <p:nvPr/>
        </p:nvSpPr>
        <p:spPr>
          <a:xfrm>
            <a:off x="7600950" y="2261592"/>
            <a:ext cx="3900249" cy="257770"/>
          </a:xfrm>
          <a:prstGeom prst="rect">
            <a:avLst/>
          </a:prstGeom>
          <a:noFill/>
          <a:ln/>
        </p:spPr>
        <p:txBody>
          <a:bodyPr wrap="non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Lack of Insight-Driven Decisions</a:t>
            </a:r>
            <a:endParaRPr lang="en-US" sz="1600" dirty="0"/>
          </a:p>
        </p:txBody>
      </p:sp>
      <p:sp>
        <p:nvSpPr>
          <p:cNvPr id="14" name="Text 10"/>
          <p:cNvSpPr/>
          <p:nvPr/>
        </p:nvSpPr>
        <p:spPr>
          <a:xfrm>
            <a:off x="7600950" y="2624495"/>
            <a:ext cx="6006584" cy="1031081"/>
          </a:xfrm>
          <a:prstGeom prst="rect">
            <a:avLst/>
          </a:prstGeom>
          <a:noFill/>
          <a:ln/>
        </p:spPr>
        <p:txBody>
          <a:bodyPr wrap="squar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Many crucial business decisions are still based on intuition rather than empirical evidence, leading to missed opportunities and suboptimal outcomes in a competitive landscape.</a:t>
            </a:r>
            <a:endParaRPr lang="en-US" sz="1600" dirty="0"/>
          </a:p>
        </p:txBody>
      </p:sp>
      <p:sp>
        <p:nvSpPr>
          <p:cNvPr id="15" name="Shape 11"/>
          <p:cNvSpPr/>
          <p:nvPr/>
        </p:nvSpPr>
        <p:spPr>
          <a:xfrm>
            <a:off x="824746" y="4549616"/>
            <a:ext cx="6402824" cy="2030254"/>
          </a:xfrm>
          <a:prstGeom prst="roundRect">
            <a:avLst>
              <a:gd name="adj" fmla="val 5405"/>
            </a:avLst>
          </a:prstGeom>
          <a:solidFill>
            <a:srgbClr val="112836"/>
          </a:solidFill>
          <a:ln/>
        </p:spPr>
      </p:sp>
      <p:sp>
        <p:nvSpPr>
          <p:cNvPr id="16" name="Shape 12"/>
          <p:cNvSpPr/>
          <p:nvPr/>
        </p:nvSpPr>
        <p:spPr>
          <a:xfrm>
            <a:off x="824746" y="4526756"/>
            <a:ext cx="6402824" cy="91440"/>
          </a:xfrm>
          <a:prstGeom prst="roundRect">
            <a:avLst>
              <a:gd name="adj" fmla="val 28753"/>
            </a:avLst>
          </a:prstGeom>
          <a:solidFill>
            <a:srgbClr val="0A988B"/>
          </a:solidFill>
          <a:ln/>
        </p:spPr>
      </p:sp>
      <p:sp>
        <p:nvSpPr>
          <p:cNvPr id="17" name="Shape 13"/>
          <p:cNvSpPr/>
          <p:nvPr/>
        </p:nvSpPr>
        <p:spPr>
          <a:xfrm>
            <a:off x="3763208" y="4286726"/>
            <a:ext cx="525780" cy="525780"/>
          </a:xfrm>
          <a:prstGeom prst="roundRect">
            <a:avLst>
              <a:gd name="adj" fmla="val 173913"/>
            </a:avLst>
          </a:prstGeom>
          <a:solidFill>
            <a:srgbClr val="0A988B"/>
          </a:solidFill>
          <a:ln/>
        </p:spPr>
      </p:sp>
      <p:pic>
        <p:nvPicPr>
          <p:cNvPr id="18" name="Image 2" descr="preencoded.png">    </p:cNvPr>
          <p:cNvPicPr>
            <a:picLocks noChangeAspect="1"/>
          </p:cNvPicPr>
          <p:nvPr/>
        </p:nvPicPr>
        <p:blipFill>
          <a:blip r:embed="rId3"/>
          <a:stretch>
            <a:fillRect/>
          </a:stretch>
        </p:blipFill>
        <p:spPr>
          <a:xfrm>
            <a:off x="3920966" y="4418171"/>
            <a:ext cx="210264" cy="262890"/>
          </a:xfrm>
          <a:prstGeom prst="rect">
            <a:avLst/>
          </a:prstGeom>
        </p:spPr>
      </p:pic>
      <p:sp>
        <p:nvSpPr>
          <p:cNvPr id="19" name="Text 14"/>
          <p:cNvSpPr/>
          <p:nvPr/>
        </p:nvSpPr>
        <p:spPr>
          <a:xfrm>
            <a:off x="1022866" y="4987766"/>
            <a:ext cx="4153138" cy="257770"/>
          </a:xfrm>
          <a:prstGeom prst="rect">
            <a:avLst/>
          </a:prstGeom>
          <a:noFill/>
          <a:ln/>
        </p:spPr>
        <p:txBody>
          <a:bodyPr wrap="non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Unstructured &amp; Inconsistent Data</a:t>
            </a:r>
            <a:endParaRPr lang="en-US" sz="1600" dirty="0"/>
          </a:p>
        </p:txBody>
      </p:sp>
      <p:sp>
        <p:nvSpPr>
          <p:cNvPr id="20" name="Text 15"/>
          <p:cNvSpPr/>
          <p:nvPr/>
        </p:nvSpPr>
        <p:spPr>
          <a:xfrm>
            <a:off x="1022866" y="5350669"/>
            <a:ext cx="6006584" cy="1031081"/>
          </a:xfrm>
          <a:prstGeom prst="rect">
            <a:avLst/>
          </a:prstGeom>
          <a:noFill/>
          <a:ln/>
        </p:spPr>
        <p:txBody>
          <a:bodyPr wrap="squar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Data often exists in messy, incomplete, and varied formats, making it difficult to integrate, process, and analyze effectively. This inconsistency can lead to erroneous conclusions.</a:t>
            </a:r>
            <a:endParaRPr lang="en-US" sz="1600" dirty="0"/>
          </a:p>
        </p:txBody>
      </p:sp>
      <p:sp>
        <p:nvSpPr>
          <p:cNvPr id="21" name="Shape 16"/>
          <p:cNvSpPr/>
          <p:nvPr/>
        </p:nvSpPr>
        <p:spPr>
          <a:xfrm>
            <a:off x="7402830" y="4549616"/>
            <a:ext cx="6402824" cy="2030254"/>
          </a:xfrm>
          <a:prstGeom prst="roundRect">
            <a:avLst>
              <a:gd name="adj" fmla="val 5405"/>
            </a:avLst>
          </a:prstGeom>
          <a:solidFill>
            <a:srgbClr val="112836"/>
          </a:solidFill>
          <a:ln/>
        </p:spPr>
      </p:sp>
      <p:sp>
        <p:nvSpPr>
          <p:cNvPr id="22" name="Shape 17"/>
          <p:cNvSpPr/>
          <p:nvPr/>
        </p:nvSpPr>
        <p:spPr>
          <a:xfrm>
            <a:off x="7402830" y="4526756"/>
            <a:ext cx="6402824" cy="91440"/>
          </a:xfrm>
          <a:prstGeom prst="roundRect">
            <a:avLst>
              <a:gd name="adj" fmla="val 28753"/>
            </a:avLst>
          </a:prstGeom>
          <a:solidFill>
            <a:srgbClr val="0A988B"/>
          </a:solidFill>
          <a:ln/>
        </p:spPr>
      </p:sp>
      <p:sp>
        <p:nvSpPr>
          <p:cNvPr id="23" name="Shape 18"/>
          <p:cNvSpPr/>
          <p:nvPr/>
        </p:nvSpPr>
        <p:spPr>
          <a:xfrm>
            <a:off x="10341293" y="4286726"/>
            <a:ext cx="525780" cy="525780"/>
          </a:xfrm>
          <a:prstGeom prst="roundRect">
            <a:avLst>
              <a:gd name="adj" fmla="val 173913"/>
            </a:avLst>
          </a:prstGeom>
          <a:solidFill>
            <a:srgbClr val="0A988B"/>
          </a:solidFill>
          <a:ln/>
        </p:spPr>
      </p:sp>
      <p:pic>
        <p:nvPicPr>
          <p:cNvPr id="24" name="Image 3" descr="preencoded.png">    </p:cNvPr>
          <p:cNvPicPr>
            <a:picLocks noChangeAspect="1"/>
          </p:cNvPicPr>
          <p:nvPr/>
        </p:nvPicPr>
        <p:blipFill>
          <a:blip r:embed="rId4"/>
          <a:stretch>
            <a:fillRect/>
          </a:stretch>
        </p:blipFill>
        <p:spPr>
          <a:xfrm>
            <a:off x="10499050" y="4418171"/>
            <a:ext cx="210264" cy="262890"/>
          </a:xfrm>
          <a:prstGeom prst="rect">
            <a:avLst/>
          </a:prstGeom>
        </p:spPr>
      </p:pic>
      <p:sp>
        <p:nvSpPr>
          <p:cNvPr id="25" name="Text 19"/>
          <p:cNvSpPr/>
          <p:nvPr/>
        </p:nvSpPr>
        <p:spPr>
          <a:xfrm>
            <a:off x="7600950" y="4987766"/>
            <a:ext cx="3502938" cy="257770"/>
          </a:xfrm>
          <a:prstGeom prst="rect">
            <a:avLst/>
          </a:prstGeom>
          <a:noFill/>
          <a:ln/>
        </p:spPr>
        <p:txBody>
          <a:bodyPr wrap="non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Inefficient Manual Reporting</a:t>
            </a:r>
            <a:endParaRPr lang="en-US" sz="1600" dirty="0"/>
          </a:p>
        </p:txBody>
      </p:sp>
      <p:sp>
        <p:nvSpPr>
          <p:cNvPr id="26" name="Text 20"/>
          <p:cNvSpPr/>
          <p:nvPr/>
        </p:nvSpPr>
        <p:spPr>
          <a:xfrm>
            <a:off x="7600950" y="5350669"/>
            <a:ext cx="6006584" cy="1031081"/>
          </a:xfrm>
          <a:prstGeom prst="rect">
            <a:avLst/>
          </a:prstGeom>
          <a:noFill/>
          <a:ln/>
        </p:spPr>
        <p:txBody>
          <a:bodyPr wrap="squar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Traditional manual reporting processes are time-consuming, prone to human error, and struggle to keep pace with the dynamic nature of modern business operations.</a:t>
            </a:r>
            <a:endParaRPr lang="en-US" sz="1600" dirty="0"/>
          </a:p>
        </p:txBody>
      </p:sp>
      <p:sp>
        <p:nvSpPr>
          <p:cNvPr id="27" name="Text 21"/>
          <p:cNvSpPr/>
          <p:nvPr/>
        </p:nvSpPr>
        <p:spPr>
          <a:xfrm>
            <a:off x="824746" y="6777038"/>
            <a:ext cx="12980908" cy="280392"/>
          </a:xfrm>
          <a:prstGeom prst="rect">
            <a:avLst/>
          </a:prstGeom>
          <a:noFill/>
          <a:ln/>
        </p:spPr>
        <p:txBody>
          <a:bodyPr wrap="none" lIns="0" tIns="0" rIns="0" bIns="0" rtlCol="0" anchor="t"/>
          <a:lstStyle/>
          <a:p>
            <a:pPr algn="l" indent="0" marL="0">
              <a:lnSpc>
                <a:spcPts val="2200"/>
              </a:lnSpc>
              <a:buNone/>
            </a:pPr>
            <a:endParaRPr lang="en-US" sz="1350" dirty="0"/>
          </a:p>
        </p:txBody>
      </p:sp>
      <p:pic>
        <p:nvPicPr>
          <p:cNvPr id="28" name="Image 4" descr="preencoded.png">    </p:cNvPr>
          <p:cNvPicPr>
            <a:picLocks noChangeAspect="1"/>
          </p:cNvPicPr>
          <p:nvPr/>
        </p:nvPicPr>
        <p:blipFill>
          <a:blip r:embed="rId5"/>
          <a:stretch>
            <a:fillRect/>
          </a:stretch>
        </p:blipFill>
        <p:spPr>
          <a:xfrm>
            <a:off x="846653" y="7311747"/>
            <a:ext cx="98584" cy="131445"/>
          </a:xfrm>
          <a:prstGeom prst="rect">
            <a:avLst/>
          </a:prstGeom>
        </p:spPr>
      </p:pic>
      <p:sp>
        <p:nvSpPr>
          <p:cNvPr id="29" name="Text 22"/>
          <p:cNvSpPr/>
          <p:nvPr/>
        </p:nvSpPr>
        <p:spPr>
          <a:xfrm>
            <a:off x="1087636" y="7254597"/>
            <a:ext cx="1752719" cy="280392"/>
          </a:xfrm>
          <a:prstGeom prst="rect">
            <a:avLst/>
          </a:prstGeom>
          <a:noFill/>
          <a:ln/>
        </p:spPr>
        <p:txBody>
          <a:bodyPr wrap="none" lIns="0" tIns="0" rIns="0" bIns="0" rtlCol="0" anchor="t"/>
          <a:lstStyle/>
          <a:p>
            <a:pPr algn="l" indent="0" marL="0">
              <a:lnSpc>
                <a:spcPts val="2200"/>
              </a:lnSpc>
              <a:buNone/>
            </a:pP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759023"/>
            <a:ext cx="4177070" cy="400407"/>
          </a:xfrm>
          <a:prstGeom prst="rect">
            <a:avLst/>
          </a:prstGeom>
          <a:noFill/>
          <a:ln/>
        </p:spPr>
        <p:txBody>
          <a:bodyPr wrap="none" lIns="0" tIns="0" rIns="0" bIns="0" rtlCol="0" anchor="t"/>
          <a:lstStyle/>
          <a:p>
            <a:pPr algn="l" indent="0" marL="0">
              <a:lnSpc>
                <a:spcPts val="3150"/>
              </a:lnSpc>
              <a:buNone/>
            </a:pPr>
            <a:r>
              <a:rPr lang="en-US" sz="2500" b="1" dirty="0">
                <a:solidFill>
                  <a:srgbClr val="FFFFFF"/>
                </a:solidFill>
                <a:latin typeface="Unbounded" pitchFamily="34" charset="0"/>
                <a:ea typeface="Unbounded" pitchFamily="34" charset="-122"/>
                <a:cs typeface="Unbounded" pitchFamily="34" charset="-120"/>
              </a:rPr>
              <a:t>PROJECT OVERVIEW</a:t>
            </a:r>
            <a:endParaRPr lang="en-US" sz="2500" dirty="0"/>
          </a:p>
        </p:txBody>
      </p:sp>
      <p:sp>
        <p:nvSpPr>
          <p:cNvPr id="3" name="Text 1"/>
          <p:cNvSpPr/>
          <p:nvPr/>
        </p:nvSpPr>
        <p:spPr>
          <a:xfrm>
            <a:off x="837724" y="1499711"/>
            <a:ext cx="1922026" cy="240149"/>
          </a:xfrm>
          <a:prstGeom prst="rect">
            <a:avLst/>
          </a:prstGeom>
          <a:noFill/>
          <a:ln/>
        </p:spPr>
        <p:txBody>
          <a:bodyPr wrap="none" lIns="0" tIns="0" rIns="0" bIns="0" rtlCol="0" anchor="t"/>
          <a:lstStyle/>
          <a:p>
            <a:pPr algn="l" indent="0" marL="0">
              <a:lnSpc>
                <a:spcPts val="1850"/>
              </a:lnSpc>
              <a:buNone/>
            </a:pPr>
            <a:endParaRPr lang="en-US" sz="1500" dirty="0"/>
          </a:p>
        </p:txBody>
      </p:sp>
      <p:sp>
        <p:nvSpPr>
          <p:cNvPr id="4" name="Text 2"/>
          <p:cNvSpPr/>
          <p:nvPr/>
        </p:nvSpPr>
        <p:spPr>
          <a:xfrm>
            <a:off x="837724" y="1875949"/>
            <a:ext cx="6311384" cy="1200864"/>
          </a:xfrm>
          <a:prstGeom prst="rect">
            <a:avLst/>
          </a:prstGeom>
          <a:noFill/>
          <a:ln/>
        </p:spPr>
        <p:txBody>
          <a:bodyPr wrap="square" lIns="0" tIns="0" rIns="0" bIns="0" rtlCol="0" anchor="t"/>
          <a:lstStyle/>
          <a:p>
            <a:pPr algn="l" indent="0" marL="0">
              <a:lnSpc>
                <a:spcPts val="1550"/>
              </a:lnSpc>
              <a:buNone/>
            </a:pPr>
            <a:r>
              <a:rPr lang="en-US" sz="1250" b="1" dirty="0">
                <a:solidFill>
                  <a:srgbClr val="FFFFFF"/>
                </a:solidFill>
                <a:latin typeface="Unbounded" pitchFamily="34" charset="0"/>
                <a:ea typeface="Unbounded" pitchFamily="34" charset="-122"/>
                <a:cs typeface="Unbounded" pitchFamily="34" charset="-120"/>
              </a:rPr>
              <a:t>This initiative focuses on establishing a robust end-to-end analytics pipeline. It encompasses every stage from data collection and rigorous cleaning to in-depth analysis, compelling visualization, and clear interpretation of findings. The goal is to create a seamless flow that transforms raw data into actionable business intelligence.</a:t>
            </a:r>
            <a:endParaRPr lang="en-US" sz="1250" dirty="0"/>
          </a:p>
        </p:txBody>
      </p:sp>
      <p:pic>
        <p:nvPicPr>
          <p:cNvPr id="5" name="Image 0" descr="preencoded.png">    </p:cNvPr>
          <p:cNvPicPr>
            <a:picLocks noChangeAspect="1"/>
          </p:cNvPicPr>
          <p:nvPr/>
        </p:nvPicPr>
        <p:blipFill>
          <a:blip r:embed="rId1"/>
          <a:stretch>
            <a:fillRect/>
          </a:stretch>
        </p:blipFill>
        <p:spPr>
          <a:xfrm>
            <a:off x="837724" y="3229928"/>
            <a:ext cx="4087416" cy="4087416"/>
          </a:xfrm>
          <a:prstGeom prst="rect">
            <a:avLst/>
          </a:prstGeom>
        </p:spPr>
      </p:pic>
      <p:sp>
        <p:nvSpPr>
          <p:cNvPr id="6" name="Text 3"/>
          <p:cNvSpPr/>
          <p:nvPr/>
        </p:nvSpPr>
        <p:spPr>
          <a:xfrm>
            <a:off x="7488912" y="1499711"/>
            <a:ext cx="1922026" cy="240149"/>
          </a:xfrm>
          <a:prstGeom prst="rect">
            <a:avLst/>
          </a:prstGeom>
          <a:noFill/>
          <a:ln/>
        </p:spPr>
        <p:txBody>
          <a:bodyPr wrap="none" lIns="0" tIns="0" rIns="0" bIns="0" rtlCol="0" anchor="t"/>
          <a:lstStyle/>
          <a:p>
            <a:pPr algn="l" indent="0" marL="0">
              <a:lnSpc>
                <a:spcPts val="1850"/>
              </a:lnSpc>
              <a:buNone/>
            </a:pPr>
            <a:r>
              <a:rPr lang="en-US" sz="1500" dirty="0">
                <a:solidFill>
                  <a:srgbClr val="FFFFFF"/>
                </a:solidFill>
                <a:latin typeface="Unbounded" pitchFamily="34" charset="0"/>
                <a:ea typeface="Unbounded" pitchFamily="34" charset="-122"/>
                <a:cs typeface="Unbounded" pitchFamily="34" charset="-120"/>
              </a:rPr>
              <a:t>Key Objectives</a:t>
            </a:r>
            <a:endParaRPr lang="en-US" sz="1500" dirty="0"/>
          </a:p>
        </p:txBody>
      </p:sp>
      <p:sp>
        <p:nvSpPr>
          <p:cNvPr id="7" name="Text 4"/>
          <p:cNvSpPr/>
          <p:nvPr/>
        </p:nvSpPr>
        <p:spPr>
          <a:xfrm>
            <a:off x="7488912" y="1892975"/>
            <a:ext cx="136088" cy="170140"/>
          </a:xfrm>
          <a:prstGeom prst="rect">
            <a:avLst/>
          </a:prstGeom>
          <a:noFill/>
          <a:ln/>
        </p:spPr>
        <p:txBody>
          <a:bodyPr wrap="none" lIns="0" tIns="0" rIns="0" bIns="0" rtlCol="0" anchor="t"/>
          <a:lstStyle/>
          <a:p>
            <a:pPr algn="l" indent="0" marL="0">
              <a:lnSpc>
                <a:spcPts val="1700"/>
              </a:lnSpc>
              <a:buNone/>
            </a:pPr>
            <a:r>
              <a:rPr lang="en-US" sz="1050" dirty="0">
                <a:solidFill>
                  <a:srgbClr val="CAD6DE"/>
                </a:solidFill>
                <a:latin typeface="Unbounded Light" pitchFamily="34" charset="0"/>
                <a:ea typeface="Unbounded Light" pitchFamily="34" charset="-122"/>
                <a:cs typeface="Unbounded Light" pitchFamily="34" charset="-120"/>
              </a:rPr>
              <a:t>01</a:t>
            </a:r>
            <a:endParaRPr lang="en-US" sz="1050" dirty="0"/>
          </a:p>
        </p:txBody>
      </p:sp>
      <p:sp>
        <p:nvSpPr>
          <p:cNvPr id="8" name="Shape 5"/>
          <p:cNvSpPr/>
          <p:nvPr/>
        </p:nvSpPr>
        <p:spPr>
          <a:xfrm>
            <a:off x="7488912" y="2108954"/>
            <a:ext cx="6311384" cy="15240"/>
          </a:xfrm>
          <a:prstGeom prst="rect">
            <a:avLst/>
          </a:prstGeom>
          <a:solidFill>
            <a:srgbClr val="0A988B"/>
          </a:solidFill>
          <a:ln/>
        </p:spPr>
      </p:sp>
      <p:sp>
        <p:nvSpPr>
          <p:cNvPr id="9" name="Text 6"/>
          <p:cNvSpPr/>
          <p:nvPr/>
        </p:nvSpPr>
        <p:spPr>
          <a:xfrm>
            <a:off x="7488912" y="2207419"/>
            <a:ext cx="4184213" cy="200144"/>
          </a:xfrm>
          <a:prstGeom prst="rect">
            <a:avLst/>
          </a:prstGeom>
          <a:noFill/>
          <a:ln/>
        </p:spPr>
        <p:txBody>
          <a:bodyPr wrap="none" lIns="0" tIns="0" rIns="0" bIns="0" rtlCol="0" anchor="t"/>
          <a:lstStyle/>
          <a:p>
            <a:pPr algn="l" indent="0" marL="0">
              <a:lnSpc>
                <a:spcPts val="1550"/>
              </a:lnSpc>
              <a:buNone/>
            </a:pPr>
            <a:r>
              <a:rPr lang="en-US" sz="1250" dirty="0">
                <a:solidFill>
                  <a:srgbClr val="CAD6DE"/>
                </a:solidFill>
                <a:latin typeface="Unbounded" pitchFamily="34" charset="0"/>
                <a:ea typeface="Unbounded" pitchFamily="34" charset="-122"/>
                <a:cs typeface="Unbounded" pitchFamily="34" charset="-120"/>
              </a:rPr>
              <a:t>Develop a Comprehensive Analytics Pipeline</a:t>
            </a:r>
            <a:endParaRPr lang="en-US" sz="1250" dirty="0"/>
          </a:p>
        </p:txBody>
      </p:sp>
      <p:sp>
        <p:nvSpPr>
          <p:cNvPr id="10" name="Text 7"/>
          <p:cNvSpPr/>
          <p:nvPr/>
        </p:nvSpPr>
        <p:spPr>
          <a:xfrm>
            <a:off x="7488912" y="2543651"/>
            <a:ext cx="6311384" cy="600432"/>
          </a:xfrm>
          <a:prstGeom prst="rect">
            <a:avLst/>
          </a:prstGeom>
          <a:noFill/>
          <a:ln/>
        </p:spPr>
        <p:txBody>
          <a:bodyPr wrap="square" lIns="0" tIns="0" rIns="0" bIns="0" rtlCol="0" anchor="t"/>
          <a:lstStyle/>
          <a:p>
            <a:pPr algn="l" indent="0" marL="0">
              <a:lnSpc>
                <a:spcPts val="1550"/>
              </a:lnSpc>
              <a:buNone/>
            </a:pPr>
            <a:r>
              <a:rPr lang="en-US" sz="1250" dirty="0">
                <a:solidFill>
                  <a:srgbClr val="CAD6DE"/>
                </a:solidFill>
                <a:latin typeface="Unbounded" pitchFamily="34" charset="0"/>
                <a:ea typeface="Unbounded" pitchFamily="34" charset="-122"/>
                <a:cs typeface="Unbounded" pitchFamily="34" charset="-120"/>
              </a:rPr>
              <a:t>Leveraging powerful tools like Python, Pandas, and Power BI, we aim to construct an automated and scalable data processing framework.</a:t>
            </a:r>
            <a:endParaRPr lang="en-US" sz="1250" dirty="0"/>
          </a:p>
        </p:txBody>
      </p:sp>
      <p:sp>
        <p:nvSpPr>
          <p:cNvPr id="11" name="Text 8"/>
          <p:cNvSpPr/>
          <p:nvPr/>
        </p:nvSpPr>
        <p:spPr>
          <a:xfrm>
            <a:off x="7488912" y="3382208"/>
            <a:ext cx="136088" cy="170140"/>
          </a:xfrm>
          <a:prstGeom prst="rect">
            <a:avLst/>
          </a:prstGeom>
          <a:noFill/>
          <a:ln/>
        </p:spPr>
        <p:txBody>
          <a:bodyPr wrap="none" lIns="0" tIns="0" rIns="0" bIns="0" rtlCol="0" anchor="t"/>
          <a:lstStyle/>
          <a:p>
            <a:pPr algn="l" indent="0" marL="0">
              <a:lnSpc>
                <a:spcPts val="1700"/>
              </a:lnSpc>
              <a:buNone/>
            </a:pPr>
            <a:r>
              <a:rPr lang="en-US" sz="1050" dirty="0">
                <a:solidFill>
                  <a:srgbClr val="CAD6DE"/>
                </a:solidFill>
                <a:latin typeface="Unbounded Light" pitchFamily="34" charset="0"/>
                <a:ea typeface="Unbounded Light" pitchFamily="34" charset="-122"/>
                <a:cs typeface="Unbounded Light" pitchFamily="34" charset="-120"/>
              </a:rPr>
              <a:t>02</a:t>
            </a:r>
            <a:endParaRPr lang="en-US" sz="1050" dirty="0"/>
          </a:p>
        </p:txBody>
      </p:sp>
      <p:sp>
        <p:nvSpPr>
          <p:cNvPr id="12" name="Shape 9"/>
          <p:cNvSpPr/>
          <p:nvPr/>
        </p:nvSpPr>
        <p:spPr>
          <a:xfrm>
            <a:off x="7488912" y="3598188"/>
            <a:ext cx="6311384" cy="15240"/>
          </a:xfrm>
          <a:prstGeom prst="rect">
            <a:avLst/>
          </a:prstGeom>
          <a:solidFill>
            <a:srgbClr val="0A988B"/>
          </a:solidFill>
          <a:ln/>
        </p:spPr>
      </p:sp>
      <p:sp>
        <p:nvSpPr>
          <p:cNvPr id="13" name="Text 10"/>
          <p:cNvSpPr/>
          <p:nvPr/>
        </p:nvSpPr>
        <p:spPr>
          <a:xfrm>
            <a:off x="7488912" y="3696653"/>
            <a:ext cx="3402687" cy="200144"/>
          </a:xfrm>
          <a:prstGeom prst="rect">
            <a:avLst/>
          </a:prstGeom>
          <a:noFill/>
          <a:ln/>
        </p:spPr>
        <p:txBody>
          <a:bodyPr wrap="none" lIns="0" tIns="0" rIns="0" bIns="0" rtlCol="0" anchor="t"/>
          <a:lstStyle/>
          <a:p>
            <a:pPr algn="l" indent="0" marL="0">
              <a:lnSpc>
                <a:spcPts val="1550"/>
              </a:lnSpc>
              <a:buNone/>
            </a:pPr>
            <a:r>
              <a:rPr lang="en-US" sz="1250" dirty="0">
                <a:solidFill>
                  <a:srgbClr val="CAD6DE"/>
                </a:solidFill>
                <a:latin typeface="Unbounded" pitchFamily="34" charset="0"/>
                <a:ea typeface="Unbounded" pitchFamily="34" charset="-122"/>
                <a:cs typeface="Unbounded" pitchFamily="34" charset="-120"/>
              </a:rPr>
              <a:t>Analyze Trends &amp; Predict Outcomes</a:t>
            </a:r>
            <a:endParaRPr lang="en-US" sz="1250" dirty="0"/>
          </a:p>
        </p:txBody>
      </p:sp>
      <p:sp>
        <p:nvSpPr>
          <p:cNvPr id="14" name="Text 11"/>
          <p:cNvSpPr/>
          <p:nvPr/>
        </p:nvSpPr>
        <p:spPr>
          <a:xfrm>
            <a:off x="7488912" y="4032885"/>
            <a:ext cx="6311384" cy="600432"/>
          </a:xfrm>
          <a:prstGeom prst="rect">
            <a:avLst/>
          </a:prstGeom>
          <a:noFill/>
          <a:ln/>
        </p:spPr>
        <p:txBody>
          <a:bodyPr wrap="square" lIns="0" tIns="0" rIns="0" bIns="0" rtlCol="0" anchor="t"/>
          <a:lstStyle/>
          <a:p>
            <a:pPr algn="l" indent="0" marL="0">
              <a:lnSpc>
                <a:spcPts val="1550"/>
              </a:lnSpc>
              <a:buNone/>
            </a:pPr>
            <a:r>
              <a:rPr lang="en-US" sz="1250" dirty="0">
                <a:solidFill>
                  <a:srgbClr val="CAD6DE"/>
                </a:solidFill>
                <a:latin typeface="Unbounded" pitchFamily="34" charset="0"/>
                <a:ea typeface="Unbounded" pitchFamily="34" charset="-122"/>
                <a:cs typeface="Unbounded" pitchFamily="34" charset="-120"/>
              </a:rPr>
              <a:t>Utilize advanced machine learning techniques to uncover hidden patterns, forecast future trends, and predict key business metrics with high accuracy.</a:t>
            </a:r>
            <a:endParaRPr lang="en-US" sz="1250" dirty="0"/>
          </a:p>
        </p:txBody>
      </p:sp>
      <p:sp>
        <p:nvSpPr>
          <p:cNvPr id="15" name="Text 12"/>
          <p:cNvSpPr/>
          <p:nvPr/>
        </p:nvSpPr>
        <p:spPr>
          <a:xfrm>
            <a:off x="7488912" y="4871442"/>
            <a:ext cx="136088" cy="170140"/>
          </a:xfrm>
          <a:prstGeom prst="rect">
            <a:avLst/>
          </a:prstGeom>
          <a:noFill/>
          <a:ln/>
        </p:spPr>
        <p:txBody>
          <a:bodyPr wrap="none" lIns="0" tIns="0" rIns="0" bIns="0" rtlCol="0" anchor="t"/>
          <a:lstStyle/>
          <a:p>
            <a:pPr algn="l" indent="0" marL="0">
              <a:lnSpc>
                <a:spcPts val="1700"/>
              </a:lnSpc>
              <a:buNone/>
            </a:pPr>
            <a:r>
              <a:rPr lang="en-US" sz="1050" dirty="0">
                <a:solidFill>
                  <a:srgbClr val="CAD6DE"/>
                </a:solidFill>
                <a:latin typeface="Unbounded Light" pitchFamily="34" charset="0"/>
                <a:ea typeface="Unbounded Light" pitchFamily="34" charset="-122"/>
                <a:cs typeface="Unbounded Light" pitchFamily="34" charset="-120"/>
              </a:rPr>
              <a:t>03</a:t>
            </a:r>
            <a:endParaRPr lang="en-US" sz="1050" dirty="0"/>
          </a:p>
        </p:txBody>
      </p:sp>
      <p:sp>
        <p:nvSpPr>
          <p:cNvPr id="16" name="Shape 13"/>
          <p:cNvSpPr/>
          <p:nvPr/>
        </p:nvSpPr>
        <p:spPr>
          <a:xfrm>
            <a:off x="7488912" y="5087422"/>
            <a:ext cx="6311384" cy="15240"/>
          </a:xfrm>
          <a:prstGeom prst="rect">
            <a:avLst/>
          </a:prstGeom>
          <a:solidFill>
            <a:srgbClr val="0A988B"/>
          </a:solidFill>
          <a:ln/>
        </p:spPr>
      </p:sp>
      <p:sp>
        <p:nvSpPr>
          <p:cNvPr id="17" name="Text 14"/>
          <p:cNvSpPr/>
          <p:nvPr/>
        </p:nvSpPr>
        <p:spPr>
          <a:xfrm>
            <a:off x="7488912" y="5185886"/>
            <a:ext cx="2570440" cy="200144"/>
          </a:xfrm>
          <a:prstGeom prst="rect">
            <a:avLst/>
          </a:prstGeom>
          <a:noFill/>
          <a:ln/>
        </p:spPr>
        <p:txBody>
          <a:bodyPr wrap="none" lIns="0" tIns="0" rIns="0" bIns="0" rtlCol="0" anchor="t"/>
          <a:lstStyle/>
          <a:p>
            <a:pPr algn="l" indent="0" marL="0">
              <a:lnSpc>
                <a:spcPts val="1550"/>
              </a:lnSpc>
              <a:buNone/>
            </a:pPr>
            <a:r>
              <a:rPr lang="en-US" sz="1250" dirty="0">
                <a:solidFill>
                  <a:srgbClr val="CAD6DE"/>
                </a:solidFill>
                <a:latin typeface="Unbounded" pitchFamily="34" charset="0"/>
                <a:ea typeface="Unbounded" pitchFamily="34" charset="-122"/>
                <a:cs typeface="Unbounded" pitchFamily="34" charset="-120"/>
              </a:rPr>
              <a:t>Present Actionable Results</a:t>
            </a:r>
            <a:endParaRPr lang="en-US" sz="1250" dirty="0"/>
          </a:p>
        </p:txBody>
      </p:sp>
      <p:sp>
        <p:nvSpPr>
          <p:cNvPr id="18" name="Text 15"/>
          <p:cNvSpPr/>
          <p:nvPr/>
        </p:nvSpPr>
        <p:spPr>
          <a:xfrm>
            <a:off x="7488912" y="5522119"/>
            <a:ext cx="6311384" cy="600432"/>
          </a:xfrm>
          <a:prstGeom prst="rect">
            <a:avLst/>
          </a:prstGeom>
          <a:noFill/>
          <a:ln/>
        </p:spPr>
        <p:txBody>
          <a:bodyPr wrap="square" lIns="0" tIns="0" rIns="0" bIns="0" rtlCol="0" anchor="t"/>
          <a:lstStyle/>
          <a:p>
            <a:pPr algn="l" indent="0" marL="0">
              <a:lnSpc>
                <a:spcPts val="1550"/>
              </a:lnSpc>
              <a:buNone/>
            </a:pPr>
            <a:r>
              <a:rPr lang="en-US" sz="1250" dirty="0">
                <a:solidFill>
                  <a:srgbClr val="CAD6DE"/>
                </a:solidFill>
                <a:latin typeface="Unbounded" pitchFamily="34" charset="0"/>
                <a:ea typeface="Unbounded" pitchFamily="34" charset="-122"/>
                <a:cs typeface="Unbounded" pitchFamily="34" charset="-120"/>
              </a:rPr>
              <a:t>Translate complex analytical findings into intuitive and interactive dashboards, enabling stakeholders to make informed, data-driven decisions quickly.</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019056"/>
            <a:ext cx="4928354" cy="615910"/>
          </a:xfrm>
          <a:prstGeom prst="rect">
            <a:avLst/>
          </a:prstGeom>
          <a:noFill/>
          <a:ln/>
        </p:spPr>
        <p:txBody>
          <a:bodyPr wrap="none" lIns="0" tIns="0" rIns="0" bIns="0" rtlCol="0" anchor="t"/>
          <a:lstStyle/>
          <a:p>
            <a:pPr algn="l" indent="0" marL="0">
              <a:lnSpc>
                <a:spcPts val="4850"/>
              </a:lnSpc>
              <a:buNone/>
            </a:pPr>
            <a:r>
              <a:rPr lang="en-US" sz="3850" b="1" dirty="0">
                <a:solidFill>
                  <a:srgbClr val="FFFFFF"/>
                </a:solidFill>
                <a:latin typeface="Unbounded" pitchFamily="34" charset="0"/>
                <a:ea typeface="Unbounded" pitchFamily="34" charset="-122"/>
                <a:cs typeface="Unbounded" pitchFamily="34" charset="-120"/>
              </a:rPr>
              <a:t> Our End Users</a:t>
            </a:r>
            <a:endParaRPr lang="en-US" sz="3850" dirty="0"/>
          </a:p>
        </p:txBody>
      </p:sp>
      <p:sp>
        <p:nvSpPr>
          <p:cNvPr id="3" name="Text 1"/>
          <p:cNvSpPr/>
          <p:nvPr/>
        </p:nvSpPr>
        <p:spPr>
          <a:xfrm>
            <a:off x="837724" y="1949053"/>
            <a:ext cx="12954952" cy="1232059"/>
          </a:xfrm>
          <a:prstGeom prst="rect">
            <a:avLst/>
          </a:prstGeom>
          <a:noFill/>
          <a:ln/>
        </p:spPr>
        <p:txBody>
          <a:bodyPr wrap="square" lIns="0" tIns="0" rIns="0" bIns="0" rtlCol="0" anchor="t"/>
          <a:lstStyle/>
          <a:p>
            <a:pPr algn="l" indent="0" marL="0">
              <a:lnSpc>
                <a:spcPts val="2400"/>
              </a:lnSpc>
              <a:buNone/>
            </a:pPr>
            <a:r>
              <a:rPr lang="en-US" sz="1900" dirty="0">
                <a:solidFill>
                  <a:srgbClr val="FFFFFF"/>
                </a:solidFill>
                <a:latin typeface="Unbounded" pitchFamily="34" charset="0"/>
                <a:ea typeface="Unbounded" pitchFamily="34" charset="-122"/>
                <a:cs typeface="Unbounded" pitchFamily="34" charset="-120"/>
              </a:rPr>
              <a:t>Our data science and analytics project is meticulously designed to serve a diverse group of stakeholders, each gaining unique and significant advantages from the insights generated. By catering to their specific needs, the project ensures widespread adoption and maximized impact.</a:t>
            </a:r>
            <a:endParaRPr lang="en-US" sz="1900" dirty="0"/>
          </a:p>
        </p:txBody>
      </p:sp>
      <p:sp>
        <p:nvSpPr>
          <p:cNvPr id="4" name="Shape 2"/>
          <p:cNvSpPr/>
          <p:nvPr/>
        </p:nvSpPr>
        <p:spPr>
          <a:xfrm>
            <a:off x="837724" y="3495199"/>
            <a:ext cx="12954952" cy="3715226"/>
          </a:xfrm>
          <a:prstGeom prst="roundRect">
            <a:avLst>
              <a:gd name="adj" fmla="val 846"/>
            </a:avLst>
          </a:prstGeom>
          <a:solidFill>
            <a:srgbClr val="304755"/>
          </a:solidFill>
          <a:ln/>
        </p:spPr>
      </p:sp>
      <p:sp>
        <p:nvSpPr>
          <p:cNvPr id="5" name="Shape 3"/>
          <p:cNvSpPr/>
          <p:nvPr/>
        </p:nvSpPr>
        <p:spPr>
          <a:xfrm>
            <a:off x="837724" y="3495199"/>
            <a:ext cx="6477476" cy="1857613"/>
          </a:xfrm>
          <a:prstGeom prst="roundRect">
            <a:avLst>
              <a:gd name="adj" fmla="val 1691"/>
            </a:avLst>
          </a:prstGeom>
          <a:solidFill>
            <a:srgbClr val="FFAD94"/>
          </a:solidFill>
          <a:ln/>
        </p:spPr>
      </p:sp>
      <p:sp>
        <p:nvSpPr>
          <p:cNvPr id="6" name="Text 4"/>
          <p:cNvSpPr/>
          <p:nvPr/>
        </p:nvSpPr>
        <p:spPr>
          <a:xfrm>
            <a:off x="1047155" y="3704630"/>
            <a:ext cx="2688908" cy="308015"/>
          </a:xfrm>
          <a:prstGeom prst="rect">
            <a:avLst/>
          </a:prstGeom>
          <a:noFill/>
          <a:ln/>
        </p:spPr>
        <p:txBody>
          <a:bodyPr wrap="none" lIns="0" tIns="0" rIns="0" bIns="0" rtlCol="0" anchor="t"/>
          <a:lstStyle/>
          <a:p>
            <a:pPr algn="l" indent="0" marL="0">
              <a:lnSpc>
                <a:spcPts val="2400"/>
              </a:lnSpc>
              <a:buNone/>
            </a:pPr>
            <a:r>
              <a:rPr lang="en-US" sz="1900" dirty="0">
                <a:solidFill>
                  <a:srgbClr val="000000"/>
                </a:solidFill>
                <a:latin typeface="Unbounded" pitchFamily="34" charset="0"/>
                <a:ea typeface="Unbounded" pitchFamily="34" charset="-122"/>
                <a:cs typeface="Unbounded" pitchFamily="34" charset="-120"/>
              </a:rPr>
              <a:t>Business Analysts</a:t>
            </a:r>
            <a:endParaRPr lang="en-US" sz="1900" dirty="0"/>
          </a:p>
        </p:txBody>
      </p:sp>
      <p:sp>
        <p:nvSpPr>
          <p:cNvPr id="7" name="Text 5"/>
          <p:cNvSpPr/>
          <p:nvPr/>
        </p:nvSpPr>
        <p:spPr>
          <a:xfrm>
            <a:off x="1047155" y="4138255"/>
            <a:ext cx="5744408" cy="1005126"/>
          </a:xfrm>
          <a:prstGeom prst="rect">
            <a:avLst/>
          </a:prstGeom>
          <a:noFill/>
          <a:ln/>
        </p:spPr>
        <p:txBody>
          <a:bodyPr wrap="square" lIns="0" tIns="0" rIns="0" bIns="0" rtlCol="0" anchor="t"/>
          <a:lstStyle/>
          <a:p>
            <a:pPr algn="l" indent="0" marL="0">
              <a:lnSpc>
                <a:spcPts val="2600"/>
              </a:lnSpc>
              <a:buNone/>
            </a:pPr>
            <a:r>
              <a:rPr lang="en-US" sz="1600" dirty="0">
                <a:solidFill>
                  <a:srgbClr val="000000"/>
                </a:solidFill>
                <a:latin typeface="Cabin" pitchFamily="34" charset="0"/>
                <a:ea typeface="Cabin" pitchFamily="34" charset="-122"/>
                <a:cs typeface="Cabin" pitchFamily="34" charset="-120"/>
              </a:rPr>
              <a:t>Empowered with real-time dashboards to track Key Performance Indicators (KPIs), identify emerging trends, and drill down into specific business segments for deeper understanding.</a:t>
            </a:r>
            <a:endParaRPr lang="en-US" sz="1600" dirty="0"/>
          </a:p>
        </p:txBody>
      </p:sp>
      <p:sp>
        <p:nvSpPr>
          <p:cNvPr id="8" name="Shape 6"/>
          <p:cNvSpPr/>
          <p:nvPr/>
        </p:nvSpPr>
        <p:spPr>
          <a:xfrm>
            <a:off x="7315200" y="3495199"/>
            <a:ext cx="6477476" cy="1857613"/>
          </a:xfrm>
          <a:prstGeom prst="rect">
            <a:avLst/>
          </a:prstGeom>
          <a:solidFill>
            <a:srgbClr val="FFAD94"/>
          </a:solidFill>
          <a:ln/>
        </p:spPr>
      </p:sp>
      <p:sp>
        <p:nvSpPr>
          <p:cNvPr id="9" name="Shape 7"/>
          <p:cNvSpPr/>
          <p:nvPr/>
        </p:nvSpPr>
        <p:spPr>
          <a:xfrm>
            <a:off x="7315200" y="3495199"/>
            <a:ext cx="22860" cy="1857613"/>
          </a:xfrm>
          <a:prstGeom prst="roundRect">
            <a:avLst>
              <a:gd name="adj" fmla="val 137440"/>
            </a:avLst>
          </a:prstGeom>
          <a:solidFill>
            <a:srgbClr val="E5937A"/>
          </a:solidFill>
          <a:ln/>
        </p:spPr>
      </p:sp>
      <p:sp>
        <p:nvSpPr>
          <p:cNvPr id="10" name="Text 8"/>
          <p:cNvSpPr/>
          <p:nvPr/>
        </p:nvSpPr>
        <p:spPr>
          <a:xfrm>
            <a:off x="7838837" y="3704630"/>
            <a:ext cx="2464118" cy="308015"/>
          </a:xfrm>
          <a:prstGeom prst="rect">
            <a:avLst/>
          </a:prstGeom>
          <a:noFill/>
          <a:ln/>
        </p:spPr>
        <p:txBody>
          <a:bodyPr wrap="none" lIns="0" tIns="0" rIns="0" bIns="0" rtlCol="0" anchor="t"/>
          <a:lstStyle/>
          <a:p>
            <a:pPr algn="l" indent="0" marL="0">
              <a:lnSpc>
                <a:spcPts val="2400"/>
              </a:lnSpc>
              <a:buNone/>
            </a:pPr>
            <a:r>
              <a:rPr lang="en-US" sz="1900" dirty="0">
                <a:solidFill>
                  <a:srgbClr val="000000"/>
                </a:solidFill>
                <a:latin typeface="Unbounded" pitchFamily="34" charset="0"/>
                <a:ea typeface="Unbounded" pitchFamily="34" charset="-122"/>
                <a:cs typeface="Unbounded" pitchFamily="34" charset="-120"/>
              </a:rPr>
              <a:t>Data Scientists</a:t>
            </a:r>
            <a:endParaRPr lang="en-US" sz="1900" dirty="0"/>
          </a:p>
        </p:txBody>
      </p:sp>
      <p:sp>
        <p:nvSpPr>
          <p:cNvPr id="11" name="Text 9"/>
          <p:cNvSpPr/>
          <p:nvPr/>
        </p:nvSpPr>
        <p:spPr>
          <a:xfrm>
            <a:off x="7838837" y="4138255"/>
            <a:ext cx="5744408" cy="1005126"/>
          </a:xfrm>
          <a:prstGeom prst="rect">
            <a:avLst/>
          </a:prstGeom>
          <a:noFill/>
          <a:ln/>
        </p:spPr>
        <p:txBody>
          <a:bodyPr wrap="square" lIns="0" tIns="0" rIns="0" bIns="0" rtlCol="0" anchor="t"/>
          <a:lstStyle/>
          <a:p>
            <a:pPr algn="l" indent="0" marL="0">
              <a:lnSpc>
                <a:spcPts val="2600"/>
              </a:lnSpc>
              <a:buNone/>
            </a:pPr>
            <a:r>
              <a:rPr lang="en-US" sz="1600" dirty="0">
                <a:solidFill>
                  <a:srgbClr val="000000"/>
                </a:solidFill>
                <a:latin typeface="Cabin" pitchFamily="34" charset="0"/>
                <a:ea typeface="Cabin" pitchFamily="34" charset="-122"/>
                <a:cs typeface="Cabin" pitchFamily="34" charset="-120"/>
              </a:rPr>
              <a:t>Can leverage and reuse the robust analytics pipeline for future projects, accelerating development cycles and ensuring consistency in data processing and model deployment.</a:t>
            </a:r>
            <a:endParaRPr lang="en-US" sz="1600" dirty="0"/>
          </a:p>
        </p:txBody>
      </p:sp>
      <p:sp>
        <p:nvSpPr>
          <p:cNvPr id="12" name="Shape 10"/>
          <p:cNvSpPr/>
          <p:nvPr/>
        </p:nvSpPr>
        <p:spPr>
          <a:xfrm>
            <a:off x="7053382" y="4162187"/>
            <a:ext cx="523637" cy="523637"/>
          </a:xfrm>
          <a:prstGeom prst="roundRect">
            <a:avLst>
              <a:gd name="adj" fmla="val 6000"/>
            </a:avLst>
          </a:prstGeom>
          <a:solidFill>
            <a:srgbClr val="112836"/>
          </a:solidFill>
          <a:ln w="22860">
            <a:solidFill>
              <a:srgbClr val="E5937A"/>
            </a:solidFill>
            <a:prstDash val="solid"/>
          </a:ln>
        </p:spPr>
      </p:sp>
      <p:pic>
        <p:nvPicPr>
          <p:cNvPr id="13" name="Image 0" descr="preencoded.png">    </p:cNvPr>
          <p:cNvPicPr>
            <a:picLocks noChangeAspect="1"/>
          </p:cNvPicPr>
          <p:nvPr/>
        </p:nvPicPr>
        <p:blipFill>
          <a:blip r:embed="rId1"/>
          <a:stretch>
            <a:fillRect/>
          </a:stretch>
        </p:blipFill>
        <p:spPr>
          <a:xfrm>
            <a:off x="7184231" y="4260413"/>
            <a:ext cx="261818" cy="327184"/>
          </a:xfrm>
          <a:prstGeom prst="rect">
            <a:avLst/>
          </a:prstGeom>
        </p:spPr>
      </p:pic>
      <p:sp>
        <p:nvSpPr>
          <p:cNvPr id="14" name="Shape 11"/>
          <p:cNvSpPr/>
          <p:nvPr/>
        </p:nvSpPr>
        <p:spPr>
          <a:xfrm>
            <a:off x="837724" y="5352812"/>
            <a:ext cx="6477476" cy="1857613"/>
          </a:xfrm>
          <a:prstGeom prst="rect">
            <a:avLst/>
          </a:prstGeom>
          <a:solidFill>
            <a:srgbClr val="FFAD94"/>
          </a:solidFill>
          <a:ln/>
        </p:spPr>
      </p:sp>
      <p:sp>
        <p:nvSpPr>
          <p:cNvPr id="15" name="Shape 12"/>
          <p:cNvSpPr/>
          <p:nvPr/>
        </p:nvSpPr>
        <p:spPr>
          <a:xfrm>
            <a:off x="837724" y="5352812"/>
            <a:ext cx="6477476" cy="22860"/>
          </a:xfrm>
          <a:prstGeom prst="roundRect">
            <a:avLst>
              <a:gd name="adj" fmla="val 137440"/>
            </a:avLst>
          </a:prstGeom>
          <a:solidFill>
            <a:srgbClr val="E5937A"/>
          </a:solidFill>
          <a:ln/>
        </p:spPr>
      </p:sp>
      <p:sp>
        <p:nvSpPr>
          <p:cNvPr id="16" name="Text 13"/>
          <p:cNvSpPr/>
          <p:nvPr/>
        </p:nvSpPr>
        <p:spPr>
          <a:xfrm>
            <a:off x="1047155" y="5562243"/>
            <a:ext cx="3442216" cy="308015"/>
          </a:xfrm>
          <a:prstGeom prst="rect">
            <a:avLst/>
          </a:prstGeom>
          <a:noFill/>
          <a:ln/>
        </p:spPr>
        <p:txBody>
          <a:bodyPr wrap="none" lIns="0" tIns="0" rIns="0" bIns="0" rtlCol="0" anchor="t"/>
          <a:lstStyle/>
          <a:p>
            <a:pPr algn="l" indent="0" marL="0">
              <a:lnSpc>
                <a:spcPts val="2400"/>
              </a:lnSpc>
              <a:buNone/>
            </a:pPr>
            <a:r>
              <a:rPr lang="en-US" sz="1900" dirty="0">
                <a:solidFill>
                  <a:srgbClr val="000000"/>
                </a:solidFill>
                <a:latin typeface="Unbounded" pitchFamily="34" charset="0"/>
                <a:ea typeface="Unbounded" pitchFamily="34" charset="-122"/>
                <a:cs typeface="Unbounded" pitchFamily="34" charset="-120"/>
              </a:rPr>
              <a:t>Managers &amp; Executives</a:t>
            </a:r>
            <a:endParaRPr lang="en-US" sz="1900" dirty="0"/>
          </a:p>
        </p:txBody>
      </p:sp>
      <p:sp>
        <p:nvSpPr>
          <p:cNvPr id="17" name="Text 14"/>
          <p:cNvSpPr/>
          <p:nvPr/>
        </p:nvSpPr>
        <p:spPr>
          <a:xfrm>
            <a:off x="1047155" y="5995868"/>
            <a:ext cx="5744408" cy="1005126"/>
          </a:xfrm>
          <a:prstGeom prst="rect">
            <a:avLst/>
          </a:prstGeom>
          <a:noFill/>
          <a:ln/>
        </p:spPr>
        <p:txBody>
          <a:bodyPr wrap="square" lIns="0" tIns="0" rIns="0" bIns="0" rtlCol="0" anchor="t"/>
          <a:lstStyle/>
          <a:p>
            <a:pPr algn="l" indent="0" marL="0">
              <a:lnSpc>
                <a:spcPts val="2600"/>
              </a:lnSpc>
              <a:buNone/>
            </a:pPr>
            <a:r>
              <a:rPr lang="en-US" sz="1600" dirty="0">
                <a:solidFill>
                  <a:srgbClr val="000000"/>
                </a:solidFill>
                <a:latin typeface="Cabin" pitchFamily="34" charset="0"/>
                <a:ea typeface="Cabin" pitchFamily="34" charset="-122"/>
                <a:cs typeface="Cabin" pitchFamily="34" charset="-120"/>
              </a:rPr>
              <a:t>Receive high-level visual insights that simplify complex data, enabling rapid and confident decision-making based on a clear understanding of organizational performance.</a:t>
            </a:r>
            <a:endParaRPr lang="en-US" sz="1600" dirty="0"/>
          </a:p>
        </p:txBody>
      </p:sp>
      <p:sp>
        <p:nvSpPr>
          <p:cNvPr id="18" name="Shape 15"/>
          <p:cNvSpPr/>
          <p:nvPr/>
        </p:nvSpPr>
        <p:spPr>
          <a:xfrm>
            <a:off x="7315200" y="5352812"/>
            <a:ext cx="6477476" cy="1857613"/>
          </a:xfrm>
          <a:prstGeom prst="rect">
            <a:avLst/>
          </a:prstGeom>
          <a:solidFill>
            <a:srgbClr val="FFAD94"/>
          </a:solidFill>
          <a:ln/>
        </p:spPr>
      </p:sp>
      <p:sp>
        <p:nvSpPr>
          <p:cNvPr id="19" name="Shape 16"/>
          <p:cNvSpPr/>
          <p:nvPr/>
        </p:nvSpPr>
        <p:spPr>
          <a:xfrm>
            <a:off x="7315200" y="5352812"/>
            <a:ext cx="22860" cy="1857613"/>
          </a:xfrm>
          <a:prstGeom prst="roundRect">
            <a:avLst>
              <a:gd name="adj" fmla="val 137440"/>
            </a:avLst>
          </a:prstGeom>
          <a:solidFill>
            <a:srgbClr val="E5937A"/>
          </a:solidFill>
          <a:ln/>
        </p:spPr>
      </p:sp>
      <p:sp>
        <p:nvSpPr>
          <p:cNvPr id="20" name="Shape 17"/>
          <p:cNvSpPr/>
          <p:nvPr/>
        </p:nvSpPr>
        <p:spPr>
          <a:xfrm>
            <a:off x="7315200" y="5352812"/>
            <a:ext cx="6477476" cy="22860"/>
          </a:xfrm>
          <a:prstGeom prst="roundRect">
            <a:avLst>
              <a:gd name="adj" fmla="val 137440"/>
            </a:avLst>
          </a:prstGeom>
          <a:solidFill>
            <a:srgbClr val="E5937A"/>
          </a:solidFill>
          <a:ln/>
        </p:spPr>
      </p:sp>
      <p:sp>
        <p:nvSpPr>
          <p:cNvPr id="21" name="Text 18"/>
          <p:cNvSpPr/>
          <p:nvPr/>
        </p:nvSpPr>
        <p:spPr>
          <a:xfrm>
            <a:off x="7838837" y="5562243"/>
            <a:ext cx="3312557" cy="308015"/>
          </a:xfrm>
          <a:prstGeom prst="rect">
            <a:avLst/>
          </a:prstGeom>
          <a:noFill/>
          <a:ln/>
        </p:spPr>
        <p:txBody>
          <a:bodyPr wrap="none" lIns="0" tIns="0" rIns="0" bIns="0" rtlCol="0" anchor="t"/>
          <a:lstStyle/>
          <a:p>
            <a:pPr algn="l" indent="0" marL="0">
              <a:lnSpc>
                <a:spcPts val="2400"/>
              </a:lnSpc>
              <a:buNone/>
            </a:pPr>
            <a:r>
              <a:rPr lang="en-US" sz="1900" dirty="0">
                <a:solidFill>
                  <a:srgbClr val="000000"/>
                </a:solidFill>
                <a:latin typeface="Unbounded" pitchFamily="34" charset="0"/>
                <a:ea typeface="Unbounded" pitchFamily="34" charset="-122"/>
                <a:cs typeface="Unbounded" pitchFamily="34" charset="-120"/>
              </a:rPr>
              <a:t>Clients &amp; Stakeholders</a:t>
            </a:r>
            <a:endParaRPr lang="en-US" sz="1900" dirty="0"/>
          </a:p>
        </p:txBody>
      </p:sp>
      <p:sp>
        <p:nvSpPr>
          <p:cNvPr id="22" name="Text 19"/>
          <p:cNvSpPr/>
          <p:nvPr/>
        </p:nvSpPr>
        <p:spPr>
          <a:xfrm>
            <a:off x="7838837" y="5995868"/>
            <a:ext cx="5744408" cy="1005126"/>
          </a:xfrm>
          <a:prstGeom prst="rect">
            <a:avLst/>
          </a:prstGeom>
          <a:noFill/>
          <a:ln/>
        </p:spPr>
        <p:txBody>
          <a:bodyPr wrap="square" lIns="0" tIns="0" rIns="0" bIns="0" rtlCol="0" anchor="t"/>
          <a:lstStyle/>
          <a:p>
            <a:pPr algn="l" indent="0" marL="0">
              <a:lnSpc>
                <a:spcPts val="2600"/>
              </a:lnSpc>
              <a:buNone/>
            </a:pPr>
            <a:r>
              <a:rPr lang="en-US" sz="1600" dirty="0">
                <a:solidFill>
                  <a:srgbClr val="000000"/>
                </a:solidFill>
                <a:latin typeface="Cabin" pitchFamily="34" charset="0"/>
                <a:ea typeface="Cabin" pitchFamily="34" charset="-122"/>
                <a:cs typeface="Cabin" pitchFamily="34" charset="-120"/>
              </a:rPr>
              <a:t>Benefit from clear, transparent, and quantifiable performance metrics, fostering trust and demonstrating the tangible value and impact of implemented strategies.</a:t>
            </a:r>
            <a:endParaRPr lang="en-US" sz="1600" dirty="0"/>
          </a:p>
        </p:txBody>
      </p:sp>
      <p:sp>
        <p:nvSpPr>
          <p:cNvPr id="23" name="Shape 20"/>
          <p:cNvSpPr/>
          <p:nvPr/>
        </p:nvSpPr>
        <p:spPr>
          <a:xfrm>
            <a:off x="7053382" y="6019800"/>
            <a:ext cx="523637" cy="523637"/>
          </a:xfrm>
          <a:prstGeom prst="roundRect">
            <a:avLst>
              <a:gd name="adj" fmla="val 6000"/>
            </a:avLst>
          </a:prstGeom>
          <a:solidFill>
            <a:srgbClr val="112836"/>
          </a:solidFill>
          <a:ln w="22860">
            <a:solidFill>
              <a:srgbClr val="E5937A"/>
            </a:solidFill>
            <a:prstDash val="solid"/>
          </a:ln>
        </p:spPr>
      </p:sp>
      <p:pic>
        <p:nvPicPr>
          <p:cNvPr id="24" name="Image 1" descr="preencoded.png">    </p:cNvPr>
          <p:cNvPicPr>
            <a:picLocks noChangeAspect="1"/>
          </p:cNvPicPr>
          <p:nvPr/>
        </p:nvPicPr>
        <p:blipFill>
          <a:blip r:embed="rId2"/>
          <a:stretch>
            <a:fillRect/>
          </a:stretch>
        </p:blipFill>
        <p:spPr>
          <a:xfrm>
            <a:off x="7184231" y="6118027"/>
            <a:ext cx="261818" cy="32718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79490" y="467082"/>
            <a:ext cx="3829764" cy="324683"/>
          </a:xfrm>
          <a:prstGeom prst="rect">
            <a:avLst/>
          </a:prstGeom>
          <a:noFill/>
          <a:ln/>
        </p:spPr>
        <p:txBody>
          <a:bodyPr wrap="none" lIns="0" tIns="0" rIns="0" bIns="0" rtlCol="0" anchor="t"/>
          <a:lstStyle/>
          <a:p>
            <a:pPr algn="l" indent="0" marL="0">
              <a:lnSpc>
                <a:spcPts val="2550"/>
              </a:lnSpc>
              <a:buNone/>
            </a:pPr>
            <a:r>
              <a:rPr lang="en-US" sz="2000" b="1" dirty="0">
                <a:solidFill>
                  <a:srgbClr val="FFFFFF"/>
                </a:solidFill>
                <a:latin typeface="Unbounded" pitchFamily="34" charset="0"/>
                <a:ea typeface="Unbounded" pitchFamily="34" charset="-122"/>
                <a:cs typeface="Unbounded" pitchFamily="34" charset="-120"/>
              </a:rPr>
              <a:t> Tools and Technologies</a:t>
            </a:r>
            <a:endParaRPr lang="en-US" sz="2000" dirty="0"/>
          </a:p>
        </p:txBody>
      </p:sp>
      <p:sp>
        <p:nvSpPr>
          <p:cNvPr id="3" name="Text 1"/>
          <p:cNvSpPr/>
          <p:nvPr/>
        </p:nvSpPr>
        <p:spPr>
          <a:xfrm>
            <a:off x="679490" y="957382"/>
            <a:ext cx="13271421" cy="324564"/>
          </a:xfrm>
          <a:prstGeom prst="rect">
            <a:avLst/>
          </a:prstGeom>
          <a:noFill/>
          <a:ln/>
        </p:spPr>
        <p:txBody>
          <a:bodyPr wrap="square" lIns="0" tIns="0" rIns="0" bIns="0" rtlCol="0" anchor="t"/>
          <a:lstStyle/>
          <a:p>
            <a:pPr algn="l" indent="0" marL="0">
              <a:lnSpc>
                <a:spcPts val="1250"/>
              </a:lnSpc>
              <a:buNone/>
            </a:pPr>
            <a:r>
              <a:rPr lang="en-US" sz="1000" dirty="0">
                <a:solidFill>
                  <a:srgbClr val="FFFFFF"/>
                </a:solidFill>
                <a:latin typeface="Unbounded" pitchFamily="34" charset="0"/>
                <a:ea typeface="Unbounded" pitchFamily="34" charset="-122"/>
                <a:cs typeface="Unbounded" pitchFamily="34" charset="-120"/>
              </a:rPr>
              <a:t>The success of this data science and analytics initiative hinges on the strategic selection and integration of industry-leading tools and technologies. Our stack is designed for efficiency, scalability, and robust performance across all phases of the project.</a:t>
            </a:r>
            <a:endParaRPr lang="en-US" sz="1000" dirty="0"/>
          </a:p>
        </p:txBody>
      </p:sp>
      <p:sp>
        <p:nvSpPr>
          <p:cNvPr id="4" name="Text 2"/>
          <p:cNvSpPr/>
          <p:nvPr/>
        </p:nvSpPr>
        <p:spPr>
          <a:xfrm>
            <a:off x="679490" y="1557933"/>
            <a:ext cx="1664256" cy="194786"/>
          </a:xfrm>
          <a:prstGeom prst="rect">
            <a:avLst/>
          </a:prstGeom>
          <a:noFill/>
          <a:ln/>
        </p:spPr>
        <p:txBody>
          <a:bodyPr wrap="none" lIns="0" tIns="0" rIns="0" bIns="0" rtlCol="0" anchor="t"/>
          <a:lstStyle/>
          <a:p>
            <a:pPr algn="l" indent="0" marL="0">
              <a:lnSpc>
                <a:spcPts val="1500"/>
              </a:lnSpc>
              <a:buNone/>
            </a:pPr>
            <a:r>
              <a:rPr lang="en-US" sz="1200" dirty="0">
                <a:solidFill>
                  <a:srgbClr val="FFFFFF"/>
                </a:solidFill>
                <a:latin typeface="Unbounded" pitchFamily="34" charset="0"/>
                <a:ea typeface="Unbounded" pitchFamily="34" charset="-122"/>
                <a:cs typeface="Unbounded" pitchFamily="34" charset="-120"/>
              </a:rPr>
              <a:t>Core Frameworks</a:t>
            </a:r>
            <a:endParaRPr lang="en-US" sz="1200" dirty="0"/>
          </a:p>
        </p:txBody>
      </p:sp>
      <p:pic>
        <p:nvPicPr>
          <p:cNvPr id="5" name="Image 0" descr="preencoded.png">    </p:cNvPr>
          <p:cNvPicPr>
            <a:picLocks noChangeAspect="1"/>
          </p:cNvPicPr>
          <p:nvPr/>
        </p:nvPicPr>
        <p:blipFill>
          <a:blip r:embed="rId1"/>
          <a:stretch>
            <a:fillRect/>
          </a:stretch>
        </p:blipFill>
        <p:spPr>
          <a:xfrm>
            <a:off x="720804" y="1911310"/>
            <a:ext cx="165616" cy="207050"/>
          </a:xfrm>
          <a:prstGeom prst="rect">
            <a:avLst/>
          </a:prstGeom>
        </p:spPr>
      </p:pic>
      <p:sp>
        <p:nvSpPr>
          <p:cNvPr id="6" name="Text 3"/>
          <p:cNvSpPr/>
          <p:nvPr/>
        </p:nvSpPr>
        <p:spPr>
          <a:xfrm>
            <a:off x="1038225" y="1876901"/>
            <a:ext cx="2078593" cy="259794"/>
          </a:xfrm>
          <a:prstGeom prst="rect">
            <a:avLst/>
          </a:prstGeom>
          <a:noFill/>
          <a:ln/>
        </p:spPr>
        <p:txBody>
          <a:bodyPr wrap="non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Programming</a:t>
            </a:r>
            <a:endParaRPr lang="en-US" sz="1600" dirty="0"/>
          </a:p>
        </p:txBody>
      </p:sp>
      <p:sp>
        <p:nvSpPr>
          <p:cNvPr id="7" name="Text 4"/>
          <p:cNvSpPr/>
          <p:nvPr/>
        </p:nvSpPr>
        <p:spPr>
          <a:xfrm>
            <a:off x="1038225" y="2247067"/>
            <a:ext cx="5880854" cy="162282"/>
          </a:xfrm>
          <a:prstGeom prst="rect">
            <a:avLst/>
          </a:prstGeom>
          <a:noFill/>
          <a:ln/>
        </p:spPr>
        <p:txBody>
          <a:bodyPr wrap="none" lIns="0" tIns="0" rIns="0" bIns="0" rtlCol="0" anchor="t"/>
          <a:lstStyle/>
          <a:p>
            <a:pPr algn="l" indent="0" marL="0">
              <a:lnSpc>
                <a:spcPts val="1250"/>
              </a:lnSpc>
              <a:buNone/>
            </a:pPr>
            <a:r>
              <a:rPr lang="en-US" sz="1000" b="1" dirty="0">
                <a:solidFill>
                  <a:srgbClr val="CAD6DE"/>
                </a:solidFill>
                <a:latin typeface="Unbounded" pitchFamily="34" charset="0"/>
                <a:ea typeface="Unbounded" pitchFamily="34" charset="-122"/>
                <a:cs typeface="Unbounded" pitchFamily="34" charset="-120"/>
              </a:rPr>
              <a:t>Python: Versatile for scripting, data manipulation, and machine learning</a:t>
            </a:r>
            <a:pPr algn="l" indent="0" marL="0">
              <a:lnSpc>
                <a:spcPts val="1250"/>
              </a:lnSpc>
              <a:buNone/>
            </a:pPr>
            <a:r>
              <a:rPr lang="en-US" sz="1000" dirty="0">
                <a:solidFill>
                  <a:srgbClr val="CAD6DE"/>
                </a:solidFill>
                <a:latin typeface="Unbounded" pitchFamily="34" charset="0"/>
                <a:ea typeface="Unbounded" pitchFamily="34" charset="-122"/>
                <a:cs typeface="Unbounded" pitchFamily="34" charset="-120"/>
              </a:rPr>
              <a:t>.</a:t>
            </a:r>
            <a:endParaRPr lang="en-US" sz="1000" dirty="0"/>
          </a:p>
        </p:txBody>
      </p:sp>
      <p:sp>
        <p:nvSpPr>
          <p:cNvPr id="8" name="Text 5"/>
          <p:cNvSpPr/>
          <p:nvPr/>
        </p:nvSpPr>
        <p:spPr>
          <a:xfrm>
            <a:off x="1038225" y="2519720"/>
            <a:ext cx="4348639" cy="162282"/>
          </a:xfrm>
          <a:prstGeom prst="rect">
            <a:avLst/>
          </a:prstGeom>
          <a:noFill/>
          <a:ln/>
        </p:spPr>
        <p:txBody>
          <a:bodyPr wrap="none" lIns="0" tIns="0" rIns="0" bIns="0" rtlCol="0" anchor="t"/>
          <a:lstStyle/>
          <a:p>
            <a:pPr algn="l" indent="0" marL="0">
              <a:lnSpc>
                <a:spcPts val="1250"/>
              </a:lnSpc>
              <a:buNone/>
            </a:pPr>
            <a:r>
              <a:rPr lang="en-US" sz="1000" b="1" dirty="0">
                <a:solidFill>
                  <a:srgbClr val="CAD6DE"/>
                </a:solidFill>
                <a:latin typeface="Unbounded" pitchFamily="34" charset="0"/>
                <a:ea typeface="Unbounded" pitchFamily="34" charset="-122"/>
                <a:cs typeface="Unbounded" pitchFamily="34" charset="-120"/>
              </a:rPr>
              <a:t>SQL:</a:t>
            </a:r>
            <a:pPr algn="l" indent="0" marL="0">
              <a:lnSpc>
                <a:spcPts val="1250"/>
              </a:lnSpc>
              <a:buNone/>
            </a:pPr>
            <a:r>
              <a:rPr lang="en-US" sz="1000" dirty="0">
                <a:solidFill>
                  <a:srgbClr val="CAD6DE"/>
                </a:solidFill>
                <a:latin typeface="Unbounded" pitchFamily="34" charset="0"/>
                <a:ea typeface="Unbounded" pitchFamily="34" charset="-122"/>
                <a:cs typeface="Unbounded" pitchFamily="34" charset="-120"/>
              </a:rPr>
              <a:t> Essential for database querying and management.</a:t>
            </a:r>
            <a:endParaRPr lang="en-US" sz="1000" dirty="0"/>
          </a:p>
        </p:txBody>
      </p:sp>
      <p:pic>
        <p:nvPicPr>
          <p:cNvPr id="9" name="Image 1" descr="preencoded.png">    </p:cNvPr>
          <p:cNvPicPr>
            <a:picLocks noChangeAspect="1"/>
          </p:cNvPicPr>
          <p:nvPr/>
        </p:nvPicPr>
        <p:blipFill>
          <a:blip r:embed="rId2"/>
          <a:stretch>
            <a:fillRect/>
          </a:stretch>
        </p:blipFill>
        <p:spPr>
          <a:xfrm>
            <a:off x="720804" y="2937153"/>
            <a:ext cx="165616" cy="207050"/>
          </a:xfrm>
          <a:prstGeom prst="rect">
            <a:avLst/>
          </a:prstGeom>
        </p:spPr>
      </p:pic>
      <p:sp>
        <p:nvSpPr>
          <p:cNvPr id="10" name="Text 6"/>
          <p:cNvSpPr/>
          <p:nvPr/>
        </p:nvSpPr>
        <p:spPr>
          <a:xfrm>
            <a:off x="1038225" y="2902744"/>
            <a:ext cx="2078593" cy="259794"/>
          </a:xfrm>
          <a:prstGeom prst="rect">
            <a:avLst/>
          </a:prstGeom>
          <a:noFill/>
          <a:ln/>
        </p:spPr>
        <p:txBody>
          <a:bodyPr wrap="non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Data Analysis</a:t>
            </a:r>
            <a:endParaRPr lang="en-US" sz="1600" dirty="0"/>
          </a:p>
        </p:txBody>
      </p:sp>
      <p:sp>
        <p:nvSpPr>
          <p:cNvPr id="11" name="Text 7"/>
          <p:cNvSpPr/>
          <p:nvPr/>
        </p:nvSpPr>
        <p:spPr>
          <a:xfrm>
            <a:off x="1038225" y="3272909"/>
            <a:ext cx="4628793" cy="162282"/>
          </a:xfrm>
          <a:prstGeom prst="rect">
            <a:avLst/>
          </a:prstGeom>
          <a:noFill/>
          <a:ln/>
        </p:spPr>
        <p:txBody>
          <a:bodyPr wrap="none" lIns="0" tIns="0" rIns="0" bIns="0" rtlCol="0" anchor="t"/>
          <a:lstStyle/>
          <a:p>
            <a:pPr algn="l" indent="0" marL="0">
              <a:lnSpc>
                <a:spcPts val="1250"/>
              </a:lnSpc>
              <a:buNone/>
            </a:pPr>
            <a:r>
              <a:rPr lang="en-US" sz="1000" b="1" dirty="0">
                <a:solidFill>
                  <a:srgbClr val="CAD6DE"/>
                </a:solidFill>
                <a:latin typeface="Unbounded" pitchFamily="34" charset="0"/>
                <a:ea typeface="Unbounded" pitchFamily="34" charset="-122"/>
                <a:cs typeface="Unbounded" pitchFamily="34" charset="-120"/>
              </a:rPr>
              <a:t>Pandas:</a:t>
            </a:r>
            <a:pPr algn="l" indent="0" marL="0">
              <a:lnSpc>
                <a:spcPts val="1250"/>
              </a:lnSpc>
              <a:buNone/>
            </a:pPr>
            <a:r>
              <a:rPr lang="en-US" sz="1000" dirty="0">
                <a:solidFill>
                  <a:srgbClr val="CAD6DE"/>
                </a:solidFill>
                <a:latin typeface="Unbounded" pitchFamily="34" charset="0"/>
                <a:ea typeface="Unbounded" pitchFamily="34" charset="-122"/>
                <a:cs typeface="Unbounded" pitchFamily="34" charset="-120"/>
              </a:rPr>
              <a:t> High-performance data manipulation and analysis.</a:t>
            </a:r>
            <a:endParaRPr lang="en-US" sz="1000" dirty="0"/>
          </a:p>
        </p:txBody>
      </p:sp>
      <p:sp>
        <p:nvSpPr>
          <p:cNvPr id="12" name="Text 8"/>
          <p:cNvSpPr/>
          <p:nvPr/>
        </p:nvSpPr>
        <p:spPr>
          <a:xfrm>
            <a:off x="1038225" y="3545562"/>
            <a:ext cx="5140762" cy="162282"/>
          </a:xfrm>
          <a:prstGeom prst="rect">
            <a:avLst/>
          </a:prstGeom>
          <a:noFill/>
          <a:ln/>
        </p:spPr>
        <p:txBody>
          <a:bodyPr wrap="none" lIns="0" tIns="0" rIns="0" bIns="0" rtlCol="0" anchor="t"/>
          <a:lstStyle/>
          <a:p>
            <a:pPr algn="l" indent="0" marL="0">
              <a:lnSpc>
                <a:spcPts val="1250"/>
              </a:lnSpc>
              <a:buNone/>
            </a:pPr>
            <a:r>
              <a:rPr lang="en-US" sz="1000" b="1" dirty="0">
                <a:solidFill>
                  <a:srgbClr val="CAD6DE"/>
                </a:solidFill>
                <a:latin typeface="Unbounded" pitchFamily="34" charset="0"/>
                <a:ea typeface="Unbounded" pitchFamily="34" charset="-122"/>
                <a:cs typeface="Unbounded" pitchFamily="34" charset="-120"/>
              </a:rPr>
              <a:t>NumPy:</a:t>
            </a:r>
            <a:pPr algn="l" indent="0" marL="0">
              <a:lnSpc>
                <a:spcPts val="1250"/>
              </a:lnSpc>
              <a:buNone/>
            </a:pPr>
            <a:r>
              <a:rPr lang="en-US" sz="1000" dirty="0">
                <a:solidFill>
                  <a:srgbClr val="CAD6DE"/>
                </a:solidFill>
                <a:latin typeface="Unbounded" pitchFamily="34" charset="0"/>
                <a:ea typeface="Unbounded" pitchFamily="34" charset="-122"/>
                <a:cs typeface="Unbounded" pitchFamily="34" charset="-120"/>
              </a:rPr>
              <a:t> Fundamental package for numerical computing in Python.</a:t>
            </a:r>
            <a:endParaRPr lang="en-US" sz="1000" dirty="0"/>
          </a:p>
        </p:txBody>
      </p:sp>
      <p:pic>
        <p:nvPicPr>
          <p:cNvPr id="13" name="Image 2" descr="preencoded.png">    </p:cNvPr>
          <p:cNvPicPr>
            <a:picLocks noChangeAspect="1"/>
          </p:cNvPicPr>
          <p:nvPr/>
        </p:nvPicPr>
        <p:blipFill>
          <a:blip r:embed="rId3"/>
          <a:stretch>
            <a:fillRect/>
          </a:stretch>
        </p:blipFill>
        <p:spPr>
          <a:xfrm>
            <a:off x="720804" y="3962995"/>
            <a:ext cx="165616" cy="207050"/>
          </a:xfrm>
          <a:prstGeom prst="rect">
            <a:avLst/>
          </a:prstGeom>
        </p:spPr>
      </p:pic>
      <p:sp>
        <p:nvSpPr>
          <p:cNvPr id="14" name="Text 9"/>
          <p:cNvSpPr/>
          <p:nvPr/>
        </p:nvSpPr>
        <p:spPr>
          <a:xfrm>
            <a:off x="1038225" y="3928586"/>
            <a:ext cx="2213134" cy="259794"/>
          </a:xfrm>
          <a:prstGeom prst="rect">
            <a:avLst/>
          </a:prstGeom>
          <a:noFill/>
          <a:ln/>
        </p:spPr>
        <p:txBody>
          <a:bodyPr wrap="non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Machine Learning</a:t>
            </a:r>
            <a:endParaRPr lang="en-US" sz="1600" dirty="0"/>
          </a:p>
        </p:txBody>
      </p:sp>
      <p:sp>
        <p:nvSpPr>
          <p:cNvPr id="15" name="Text 10"/>
          <p:cNvSpPr/>
          <p:nvPr/>
        </p:nvSpPr>
        <p:spPr>
          <a:xfrm>
            <a:off x="1038225" y="4298752"/>
            <a:ext cx="5043368" cy="162282"/>
          </a:xfrm>
          <a:prstGeom prst="rect">
            <a:avLst/>
          </a:prstGeom>
          <a:noFill/>
          <a:ln/>
        </p:spPr>
        <p:txBody>
          <a:bodyPr wrap="none" lIns="0" tIns="0" rIns="0" bIns="0" rtlCol="0" anchor="t"/>
          <a:lstStyle/>
          <a:p>
            <a:pPr algn="l" indent="0" marL="0">
              <a:lnSpc>
                <a:spcPts val="1250"/>
              </a:lnSpc>
              <a:buNone/>
            </a:pPr>
            <a:r>
              <a:rPr lang="en-US" sz="1000" b="1" dirty="0">
                <a:solidFill>
                  <a:srgbClr val="CAD6DE"/>
                </a:solidFill>
                <a:latin typeface="Unbounded" pitchFamily="34" charset="0"/>
                <a:ea typeface="Unbounded" pitchFamily="34" charset="-122"/>
                <a:cs typeface="Unbounded" pitchFamily="34" charset="-120"/>
              </a:rPr>
              <a:t>Scikit-learn:</a:t>
            </a:r>
            <a:pPr algn="l" indent="0" marL="0">
              <a:lnSpc>
                <a:spcPts val="1250"/>
              </a:lnSpc>
              <a:buNone/>
            </a:pPr>
            <a:r>
              <a:rPr lang="en-US" sz="1000" dirty="0">
                <a:solidFill>
                  <a:srgbClr val="CAD6DE"/>
                </a:solidFill>
                <a:latin typeface="Unbounded" pitchFamily="34" charset="0"/>
                <a:ea typeface="Unbounded" pitchFamily="34" charset="-122"/>
                <a:cs typeface="Unbounded" pitchFamily="34" charset="-120"/>
              </a:rPr>
              <a:t> Comprehensive library for traditional ML algorithms.</a:t>
            </a:r>
            <a:endParaRPr lang="en-US" sz="1000" dirty="0"/>
          </a:p>
        </p:txBody>
      </p:sp>
      <p:sp>
        <p:nvSpPr>
          <p:cNvPr id="16" name="Text 11"/>
          <p:cNvSpPr/>
          <p:nvPr/>
        </p:nvSpPr>
        <p:spPr>
          <a:xfrm>
            <a:off x="1038225" y="4571405"/>
            <a:ext cx="6142315" cy="324564"/>
          </a:xfrm>
          <a:prstGeom prst="rect">
            <a:avLst/>
          </a:prstGeom>
          <a:noFill/>
          <a:ln/>
        </p:spPr>
        <p:txBody>
          <a:bodyPr wrap="square" lIns="0" tIns="0" rIns="0" bIns="0" rtlCol="0" anchor="t"/>
          <a:lstStyle/>
          <a:p>
            <a:pPr algn="l" indent="0" marL="0">
              <a:lnSpc>
                <a:spcPts val="1250"/>
              </a:lnSpc>
              <a:buNone/>
            </a:pPr>
            <a:r>
              <a:rPr lang="en-US" sz="1000" b="1" dirty="0">
                <a:solidFill>
                  <a:srgbClr val="CAD6DE"/>
                </a:solidFill>
                <a:latin typeface="Unbounded" pitchFamily="34" charset="0"/>
                <a:ea typeface="Unbounded" pitchFamily="34" charset="-122"/>
                <a:cs typeface="Unbounded" pitchFamily="34" charset="-120"/>
              </a:rPr>
              <a:t>XGBoost:</a:t>
            </a:r>
            <a:pPr algn="l" indent="0" marL="0">
              <a:lnSpc>
                <a:spcPts val="1250"/>
              </a:lnSpc>
              <a:buNone/>
            </a:pPr>
            <a:r>
              <a:rPr lang="en-US" sz="1000" dirty="0">
                <a:solidFill>
                  <a:srgbClr val="CAD6DE"/>
                </a:solidFill>
                <a:latin typeface="Unbounded" pitchFamily="34" charset="0"/>
                <a:ea typeface="Unbounded" pitchFamily="34" charset="-122"/>
                <a:cs typeface="Unbounded" pitchFamily="34" charset="-120"/>
              </a:rPr>
              <a:t> Optimized distributed gradient boosting library for speed and performance.</a:t>
            </a:r>
            <a:endParaRPr lang="en-US" sz="1000" dirty="0"/>
          </a:p>
        </p:txBody>
      </p:sp>
      <p:pic>
        <p:nvPicPr>
          <p:cNvPr id="17" name="Image 3" descr="preencoded.png">    </p:cNvPr>
          <p:cNvPicPr>
            <a:picLocks noChangeAspect="1"/>
          </p:cNvPicPr>
          <p:nvPr/>
        </p:nvPicPr>
        <p:blipFill>
          <a:blip r:embed="rId4"/>
          <a:stretch>
            <a:fillRect/>
          </a:stretch>
        </p:blipFill>
        <p:spPr>
          <a:xfrm>
            <a:off x="7457480" y="1571744"/>
            <a:ext cx="2898696" cy="2898696"/>
          </a:xfrm>
          <a:prstGeom prst="rect">
            <a:avLst/>
          </a:prstGeom>
        </p:spPr>
      </p:pic>
      <p:sp>
        <p:nvSpPr>
          <p:cNvPr id="18" name="Text 12"/>
          <p:cNvSpPr/>
          <p:nvPr/>
        </p:nvSpPr>
        <p:spPr>
          <a:xfrm>
            <a:off x="7457480" y="4594622"/>
            <a:ext cx="2128599" cy="194786"/>
          </a:xfrm>
          <a:prstGeom prst="rect">
            <a:avLst/>
          </a:prstGeom>
          <a:noFill/>
          <a:ln/>
        </p:spPr>
        <p:txBody>
          <a:bodyPr wrap="none" lIns="0" tIns="0" rIns="0" bIns="0" rtlCol="0" anchor="t"/>
          <a:lstStyle/>
          <a:p>
            <a:pPr algn="l" indent="0" marL="0">
              <a:lnSpc>
                <a:spcPts val="1500"/>
              </a:lnSpc>
              <a:buNone/>
            </a:pPr>
            <a:r>
              <a:rPr lang="en-US" sz="1200" dirty="0">
                <a:solidFill>
                  <a:srgbClr val="FFFFFF"/>
                </a:solidFill>
                <a:latin typeface="Unbounded" pitchFamily="34" charset="0"/>
                <a:ea typeface="Unbounded" pitchFamily="34" charset="-122"/>
                <a:cs typeface="Unbounded" pitchFamily="34" charset="-120"/>
              </a:rPr>
              <a:t>Supporting Ecosystem</a:t>
            </a:r>
            <a:endParaRPr lang="en-US" sz="1200" dirty="0"/>
          </a:p>
        </p:txBody>
      </p:sp>
      <p:pic>
        <p:nvPicPr>
          <p:cNvPr id="19" name="Image 4" descr="preencoded.png">    </p:cNvPr>
          <p:cNvPicPr>
            <a:picLocks noChangeAspect="1"/>
          </p:cNvPicPr>
          <p:nvPr/>
        </p:nvPicPr>
        <p:blipFill>
          <a:blip r:embed="rId5"/>
          <a:stretch>
            <a:fillRect/>
          </a:stretch>
        </p:blipFill>
        <p:spPr>
          <a:xfrm>
            <a:off x="7498794" y="4896207"/>
            <a:ext cx="165616" cy="207050"/>
          </a:xfrm>
          <a:prstGeom prst="rect">
            <a:avLst/>
          </a:prstGeom>
        </p:spPr>
      </p:pic>
      <p:sp>
        <p:nvSpPr>
          <p:cNvPr id="20" name="Text 13"/>
          <p:cNvSpPr/>
          <p:nvPr/>
        </p:nvSpPr>
        <p:spPr>
          <a:xfrm>
            <a:off x="7816215" y="4913590"/>
            <a:ext cx="1299091" cy="162282"/>
          </a:xfrm>
          <a:prstGeom prst="rect">
            <a:avLst/>
          </a:prstGeom>
          <a:noFill/>
          <a:ln/>
        </p:spPr>
        <p:txBody>
          <a:bodyPr wrap="none" lIns="0" tIns="0" rIns="0" bIns="0" rtlCol="0" anchor="t"/>
          <a:lstStyle/>
          <a:p>
            <a:pPr algn="l" indent="0" marL="0">
              <a:lnSpc>
                <a:spcPts val="1250"/>
              </a:lnSpc>
              <a:buNone/>
            </a:pPr>
            <a:r>
              <a:rPr lang="en-US" sz="1000" dirty="0">
                <a:solidFill>
                  <a:srgbClr val="CAD6DE"/>
                </a:solidFill>
                <a:latin typeface="Unbounded" pitchFamily="34" charset="0"/>
                <a:ea typeface="Unbounded" pitchFamily="34" charset="-122"/>
                <a:cs typeface="Unbounded" pitchFamily="34" charset="-120"/>
              </a:rPr>
              <a:t>Visualization</a:t>
            </a:r>
            <a:endParaRPr lang="en-US" sz="1000" dirty="0"/>
          </a:p>
        </p:txBody>
      </p:sp>
      <p:sp>
        <p:nvSpPr>
          <p:cNvPr id="21" name="Text 14"/>
          <p:cNvSpPr/>
          <p:nvPr/>
        </p:nvSpPr>
        <p:spPr>
          <a:xfrm>
            <a:off x="7816215" y="5186243"/>
            <a:ext cx="6142315" cy="324564"/>
          </a:xfrm>
          <a:prstGeom prst="rect">
            <a:avLst/>
          </a:prstGeom>
          <a:noFill/>
          <a:ln/>
        </p:spPr>
        <p:txBody>
          <a:bodyPr wrap="square" lIns="0" tIns="0" rIns="0" bIns="0" rtlCol="0" anchor="t"/>
          <a:lstStyle/>
          <a:p>
            <a:pPr algn="l" indent="0" marL="0">
              <a:lnSpc>
                <a:spcPts val="1250"/>
              </a:lnSpc>
              <a:buNone/>
            </a:pPr>
            <a:r>
              <a:rPr lang="en-US" sz="1000" b="1" dirty="0">
                <a:solidFill>
                  <a:srgbClr val="CAD6DE"/>
                </a:solidFill>
                <a:latin typeface="Unbounded" pitchFamily="34" charset="0"/>
                <a:ea typeface="Unbounded" pitchFamily="34" charset="-122"/>
                <a:cs typeface="Unbounded" pitchFamily="34" charset="-120"/>
              </a:rPr>
              <a:t>Matplotlib, Seaborn, Plotly:</a:t>
            </a:r>
            <a:pPr algn="l" indent="0" marL="0">
              <a:lnSpc>
                <a:spcPts val="1250"/>
              </a:lnSpc>
              <a:buNone/>
            </a:pPr>
            <a:r>
              <a:rPr lang="en-US" sz="1000" dirty="0">
                <a:solidFill>
                  <a:srgbClr val="CAD6DE"/>
                </a:solidFill>
                <a:latin typeface="Unbounded" pitchFamily="34" charset="0"/>
                <a:ea typeface="Unbounded" pitchFamily="34" charset="-122"/>
                <a:cs typeface="Unbounded" pitchFamily="34" charset="-120"/>
              </a:rPr>
              <a:t> Static and interactive plotting for data exploration.</a:t>
            </a:r>
            <a:endParaRPr lang="en-US" sz="1000" dirty="0"/>
          </a:p>
        </p:txBody>
      </p:sp>
      <p:sp>
        <p:nvSpPr>
          <p:cNvPr id="22" name="Text 15"/>
          <p:cNvSpPr/>
          <p:nvPr/>
        </p:nvSpPr>
        <p:spPr>
          <a:xfrm>
            <a:off x="7816215" y="5621179"/>
            <a:ext cx="5798582" cy="162282"/>
          </a:xfrm>
          <a:prstGeom prst="rect">
            <a:avLst/>
          </a:prstGeom>
          <a:noFill/>
          <a:ln/>
        </p:spPr>
        <p:txBody>
          <a:bodyPr wrap="none" lIns="0" tIns="0" rIns="0" bIns="0" rtlCol="0" anchor="t"/>
          <a:lstStyle/>
          <a:p>
            <a:pPr algn="l" indent="0" marL="0">
              <a:lnSpc>
                <a:spcPts val="1250"/>
              </a:lnSpc>
              <a:buNone/>
            </a:pPr>
            <a:r>
              <a:rPr lang="en-US" sz="1000" b="1" dirty="0">
                <a:solidFill>
                  <a:srgbClr val="CAD6DE"/>
                </a:solidFill>
                <a:latin typeface="Unbounded" pitchFamily="34" charset="0"/>
                <a:ea typeface="Unbounded" pitchFamily="34" charset="-122"/>
                <a:cs typeface="Unbounded" pitchFamily="34" charset="-120"/>
              </a:rPr>
              <a:t>Power BI:</a:t>
            </a:r>
            <a:pPr algn="l" indent="0" marL="0">
              <a:lnSpc>
                <a:spcPts val="1250"/>
              </a:lnSpc>
              <a:buNone/>
            </a:pPr>
            <a:r>
              <a:rPr lang="en-US" sz="1000" dirty="0">
                <a:solidFill>
                  <a:srgbClr val="CAD6DE"/>
                </a:solidFill>
                <a:latin typeface="Unbounded" pitchFamily="34" charset="0"/>
                <a:ea typeface="Unbounded" pitchFamily="34" charset="-122"/>
                <a:cs typeface="Unbounded" pitchFamily="34" charset="-120"/>
              </a:rPr>
              <a:t> Business intelligence tool for dynamic dashboards and reporting.</a:t>
            </a:r>
            <a:endParaRPr lang="en-US" sz="1000" dirty="0"/>
          </a:p>
        </p:txBody>
      </p:sp>
      <p:pic>
        <p:nvPicPr>
          <p:cNvPr id="23" name="Image 5" descr="preencoded.png">    </p:cNvPr>
          <p:cNvPicPr>
            <a:picLocks noChangeAspect="1"/>
          </p:cNvPicPr>
          <p:nvPr/>
        </p:nvPicPr>
        <p:blipFill>
          <a:blip r:embed="rId6"/>
          <a:stretch>
            <a:fillRect/>
          </a:stretch>
        </p:blipFill>
        <p:spPr>
          <a:xfrm>
            <a:off x="7498794" y="5986820"/>
            <a:ext cx="165616" cy="207050"/>
          </a:xfrm>
          <a:prstGeom prst="rect">
            <a:avLst/>
          </a:prstGeom>
        </p:spPr>
      </p:pic>
      <p:sp>
        <p:nvSpPr>
          <p:cNvPr id="24" name="Text 16"/>
          <p:cNvSpPr/>
          <p:nvPr/>
        </p:nvSpPr>
        <p:spPr>
          <a:xfrm>
            <a:off x="7816215" y="6004203"/>
            <a:ext cx="1636038" cy="162282"/>
          </a:xfrm>
          <a:prstGeom prst="rect">
            <a:avLst/>
          </a:prstGeom>
          <a:noFill/>
          <a:ln/>
        </p:spPr>
        <p:txBody>
          <a:bodyPr wrap="none" lIns="0" tIns="0" rIns="0" bIns="0" rtlCol="0" anchor="t"/>
          <a:lstStyle/>
          <a:p>
            <a:pPr algn="l" indent="0" marL="0">
              <a:lnSpc>
                <a:spcPts val="1250"/>
              </a:lnSpc>
              <a:buNone/>
            </a:pPr>
            <a:r>
              <a:rPr lang="en-US" sz="1000" dirty="0">
                <a:solidFill>
                  <a:srgbClr val="CAD6DE"/>
                </a:solidFill>
                <a:latin typeface="Unbounded" pitchFamily="34" charset="0"/>
                <a:ea typeface="Unbounded" pitchFamily="34" charset="-122"/>
                <a:cs typeface="Unbounded" pitchFamily="34" charset="-120"/>
              </a:rPr>
              <a:t>Data Cleaning &amp; Prep</a:t>
            </a:r>
            <a:endParaRPr lang="en-US" sz="1000" dirty="0"/>
          </a:p>
        </p:txBody>
      </p:sp>
      <p:sp>
        <p:nvSpPr>
          <p:cNvPr id="25" name="Text 17"/>
          <p:cNvSpPr/>
          <p:nvPr/>
        </p:nvSpPr>
        <p:spPr>
          <a:xfrm>
            <a:off x="7816215" y="6276856"/>
            <a:ext cx="4533067" cy="162282"/>
          </a:xfrm>
          <a:prstGeom prst="rect">
            <a:avLst/>
          </a:prstGeom>
          <a:noFill/>
          <a:ln/>
        </p:spPr>
        <p:txBody>
          <a:bodyPr wrap="none" lIns="0" tIns="0" rIns="0" bIns="0" rtlCol="0" anchor="t"/>
          <a:lstStyle/>
          <a:p>
            <a:pPr algn="l" indent="0" marL="0">
              <a:lnSpc>
                <a:spcPts val="1250"/>
              </a:lnSpc>
              <a:buNone/>
            </a:pPr>
            <a:r>
              <a:rPr lang="en-US" sz="1000" b="1" dirty="0">
                <a:solidFill>
                  <a:srgbClr val="CAD6DE"/>
                </a:solidFill>
                <a:latin typeface="Unbounded" pitchFamily="34" charset="0"/>
                <a:ea typeface="Unbounded" pitchFamily="34" charset="-122"/>
                <a:cs typeface="Unbounded" pitchFamily="34" charset="-120"/>
              </a:rPr>
              <a:t>OpenRefine:</a:t>
            </a:r>
            <a:pPr algn="l" indent="0" marL="0">
              <a:lnSpc>
                <a:spcPts val="1250"/>
              </a:lnSpc>
              <a:buNone/>
            </a:pPr>
            <a:r>
              <a:rPr lang="en-US" sz="1000" dirty="0">
                <a:solidFill>
                  <a:srgbClr val="CAD6DE"/>
                </a:solidFill>
                <a:latin typeface="Unbounded" pitchFamily="34" charset="0"/>
                <a:ea typeface="Unbounded" pitchFamily="34" charset="-122"/>
                <a:cs typeface="Unbounded" pitchFamily="34" charset="-120"/>
              </a:rPr>
              <a:t> Powerful tool for messy data transformation.</a:t>
            </a:r>
            <a:endParaRPr lang="en-US" sz="1000" dirty="0"/>
          </a:p>
        </p:txBody>
      </p:sp>
      <p:sp>
        <p:nvSpPr>
          <p:cNvPr id="26" name="Text 18"/>
          <p:cNvSpPr/>
          <p:nvPr/>
        </p:nvSpPr>
        <p:spPr>
          <a:xfrm>
            <a:off x="7816215" y="6549509"/>
            <a:ext cx="5009674" cy="162282"/>
          </a:xfrm>
          <a:prstGeom prst="rect">
            <a:avLst/>
          </a:prstGeom>
          <a:noFill/>
          <a:ln/>
        </p:spPr>
        <p:txBody>
          <a:bodyPr wrap="none" lIns="0" tIns="0" rIns="0" bIns="0" rtlCol="0" anchor="t"/>
          <a:lstStyle/>
          <a:p>
            <a:pPr algn="l" indent="0" marL="0">
              <a:lnSpc>
                <a:spcPts val="1250"/>
              </a:lnSpc>
              <a:buNone/>
            </a:pPr>
            <a:r>
              <a:rPr lang="en-US" sz="1000" b="1" dirty="0">
                <a:solidFill>
                  <a:srgbClr val="CAD6DE"/>
                </a:solidFill>
                <a:latin typeface="Unbounded" pitchFamily="34" charset="0"/>
                <a:ea typeface="Unbounded" pitchFamily="34" charset="-122"/>
                <a:cs typeface="Unbounded" pitchFamily="34" charset="-120"/>
              </a:rPr>
              <a:t>Pandas:</a:t>
            </a:r>
            <a:pPr algn="l" indent="0" marL="0">
              <a:lnSpc>
                <a:spcPts val="1250"/>
              </a:lnSpc>
              <a:buNone/>
            </a:pPr>
            <a:r>
              <a:rPr lang="en-US" sz="1000" dirty="0">
                <a:solidFill>
                  <a:srgbClr val="CAD6DE"/>
                </a:solidFill>
                <a:latin typeface="Unbounded" pitchFamily="34" charset="0"/>
                <a:ea typeface="Unbounded" pitchFamily="34" charset="-122"/>
                <a:cs typeface="Unbounded" pitchFamily="34" charset="-120"/>
              </a:rPr>
              <a:t> In-depth data wrangling and preprocessing capabilities.</a:t>
            </a:r>
            <a:endParaRPr lang="en-US" sz="1000" dirty="0"/>
          </a:p>
        </p:txBody>
      </p:sp>
      <p:pic>
        <p:nvPicPr>
          <p:cNvPr id="27" name="Image 6" descr="preencoded.png">    </p:cNvPr>
          <p:cNvPicPr>
            <a:picLocks noChangeAspect="1"/>
          </p:cNvPicPr>
          <p:nvPr/>
        </p:nvPicPr>
        <p:blipFill>
          <a:blip r:embed="rId7"/>
          <a:stretch>
            <a:fillRect/>
          </a:stretch>
        </p:blipFill>
        <p:spPr>
          <a:xfrm>
            <a:off x="7498794" y="6915150"/>
            <a:ext cx="165616" cy="207050"/>
          </a:xfrm>
          <a:prstGeom prst="rect">
            <a:avLst/>
          </a:prstGeom>
        </p:spPr>
      </p:pic>
      <p:sp>
        <p:nvSpPr>
          <p:cNvPr id="28" name="Text 19"/>
          <p:cNvSpPr/>
          <p:nvPr/>
        </p:nvSpPr>
        <p:spPr>
          <a:xfrm>
            <a:off x="7816215" y="6932533"/>
            <a:ext cx="2308027" cy="162282"/>
          </a:xfrm>
          <a:prstGeom prst="rect">
            <a:avLst/>
          </a:prstGeom>
          <a:noFill/>
          <a:ln/>
        </p:spPr>
        <p:txBody>
          <a:bodyPr wrap="none" lIns="0" tIns="0" rIns="0" bIns="0" rtlCol="0" anchor="t"/>
          <a:lstStyle/>
          <a:p>
            <a:pPr algn="l" indent="0" marL="0">
              <a:lnSpc>
                <a:spcPts val="1250"/>
              </a:lnSpc>
              <a:buNone/>
            </a:pPr>
            <a:r>
              <a:rPr lang="en-US" sz="1000" dirty="0">
                <a:solidFill>
                  <a:srgbClr val="CAD6DE"/>
                </a:solidFill>
                <a:latin typeface="Unbounded" pitchFamily="34" charset="0"/>
                <a:ea typeface="Unbounded" pitchFamily="34" charset="-122"/>
                <a:cs typeface="Unbounded" pitchFamily="34" charset="-120"/>
              </a:rPr>
              <a:t>Deployment &amp; Version Control</a:t>
            </a:r>
            <a:endParaRPr lang="en-US" sz="1000" dirty="0"/>
          </a:p>
        </p:txBody>
      </p:sp>
      <p:sp>
        <p:nvSpPr>
          <p:cNvPr id="29" name="Text 20"/>
          <p:cNvSpPr/>
          <p:nvPr/>
        </p:nvSpPr>
        <p:spPr>
          <a:xfrm>
            <a:off x="7816215" y="7205186"/>
            <a:ext cx="5478185" cy="162282"/>
          </a:xfrm>
          <a:prstGeom prst="rect">
            <a:avLst/>
          </a:prstGeom>
          <a:noFill/>
          <a:ln/>
        </p:spPr>
        <p:txBody>
          <a:bodyPr wrap="none" lIns="0" tIns="0" rIns="0" bIns="0" rtlCol="0" anchor="t"/>
          <a:lstStyle/>
          <a:p>
            <a:pPr algn="l" indent="0" marL="0">
              <a:lnSpc>
                <a:spcPts val="1250"/>
              </a:lnSpc>
              <a:buNone/>
            </a:pPr>
            <a:r>
              <a:rPr lang="en-US" sz="1000" b="1" dirty="0">
                <a:solidFill>
                  <a:srgbClr val="CAD6DE"/>
                </a:solidFill>
                <a:latin typeface="Unbounded" pitchFamily="34" charset="0"/>
                <a:ea typeface="Unbounded" pitchFamily="34" charset="-122"/>
                <a:cs typeface="Unbounded" pitchFamily="34" charset="-120"/>
              </a:rPr>
              <a:t>Streamlit, GitHub Pages:</a:t>
            </a:r>
            <a:pPr algn="l" indent="0" marL="0">
              <a:lnSpc>
                <a:spcPts val="1250"/>
              </a:lnSpc>
              <a:buNone/>
            </a:pPr>
            <a:r>
              <a:rPr lang="en-US" sz="1000" dirty="0">
                <a:solidFill>
                  <a:srgbClr val="CAD6DE"/>
                </a:solidFill>
                <a:latin typeface="Unbounded" pitchFamily="34" charset="0"/>
                <a:ea typeface="Unbounded" pitchFamily="34" charset="-122"/>
                <a:cs typeface="Unbounded" pitchFamily="34" charset="-120"/>
              </a:rPr>
              <a:t> Rapid prototyping and web app deployment.</a:t>
            </a:r>
            <a:endParaRPr lang="en-US" sz="1000" dirty="0"/>
          </a:p>
        </p:txBody>
      </p:sp>
      <p:sp>
        <p:nvSpPr>
          <p:cNvPr id="30" name="Text 21"/>
          <p:cNvSpPr/>
          <p:nvPr/>
        </p:nvSpPr>
        <p:spPr>
          <a:xfrm>
            <a:off x="7816215" y="7477839"/>
            <a:ext cx="5403771" cy="162282"/>
          </a:xfrm>
          <a:prstGeom prst="rect">
            <a:avLst/>
          </a:prstGeom>
          <a:noFill/>
          <a:ln/>
        </p:spPr>
        <p:txBody>
          <a:bodyPr wrap="none" lIns="0" tIns="0" rIns="0" bIns="0" rtlCol="0" anchor="t"/>
          <a:lstStyle/>
          <a:p>
            <a:pPr algn="l" indent="0" marL="0">
              <a:lnSpc>
                <a:spcPts val="1250"/>
              </a:lnSpc>
              <a:buNone/>
            </a:pPr>
            <a:r>
              <a:rPr lang="en-US" sz="1000" b="1" dirty="0">
                <a:solidFill>
                  <a:srgbClr val="CAD6DE"/>
                </a:solidFill>
                <a:latin typeface="Unbounded" pitchFamily="34" charset="0"/>
                <a:ea typeface="Unbounded" pitchFamily="34" charset="-122"/>
                <a:cs typeface="Unbounded" pitchFamily="34" charset="-120"/>
              </a:rPr>
              <a:t>Git, GitHub:</a:t>
            </a:r>
            <a:pPr algn="l" indent="0" marL="0">
              <a:lnSpc>
                <a:spcPts val="1250"/>
              </a:lnSpc>
              <a:buNone/>
            </a:pPr>
            <a:r>
              <a:rPr lang="en-US" sz="1000" dirty="0">
                <a:solidFill>
                  <a:srgbClr val="CAD6DE"/>
                </a:solidFill>
                <a:latin typeface="Unbounded" pitchFamily="34" charset="0"/>
                <a:ea typeface="Unbounded" pitchFamily="34" charset="-122"/>
                <a:cs typeface="Unbounded" pitchFamily="34" charset="-120"/>
              </a:rPr>
              <a:t> Collaborative version control for code and project assets.</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14005" y="714732"/>
            <a:ext cx="4115514" cy="293489"/>
          </a:xfrm>
          <a:prstGeom prst="rect">
            <a:avLst/>
          </a:prstGeom>
          <a:noFill/>
          <a:ln/>
        </p:spPr>
        <p:txBody>
          <a:bodyPr wrap="none" lIns="0" tIns="0" rIns="0" bIns="0" rtlCol="0" anchor="t"/>
          <a:lstStyle/>
          <a:p>
            <a:pPr algn="l" indent="0" marL="0">
              <a:lnSpc>
                <a:spcPts val="2300"/>
              </a:lnSpc>
              <a:buNone/>
            </a:pPr>
            <a:r>
              <a:rPr lang="en-US" sz="1800" b="1" dirty="0">
                <a:solidFill>
                  <a:srgbClr val="FFFFFF"/>
                </a:solidFill>
                <a:latin typeface="Unbounded" pitchFamily="34" charset="0"/>
                <a:ea typeface="Unbounded" pitchFamily="34" charset="-122"/>
                <a:cs typeface="Unbounded" pitchFamily="34" charset="-120"/>
              </a:rPr>
              <a:t>Portfolio Design and Layout</a:t>
            </a:r>
            <a:endParaRPr lang="en-US" sz="1800" dirty="0"/>
          </a:p>
        </p:txBody>
      </p:sp>
      <p:sp>
        <p:nvSpPr>
          <p:cNvPr id="3" name="Text 1"/>
          <p:cNvSpPr/>
          <p:nvPr/>
        </p:nvSpPr>
        <p:spPr>
          <a:xfrm>
            <a:off x="614005" y="1157883"/>
            <a:ext cx="13402389" cy="293370"/>
          </a:xfrm>
          <a:prstGeom prst="rect">
            <a:avLst/>
          </a:prstGeom>
          <a:noFill/>
          <a:ln/>
        </p:spPr>
        <p:txBody>
          <a:bodyPr wrap="square" lIns="0" tIns="0" rIns="0" bIns="0" rtlCol="0" anchor="t"/>
          <a:lstStyle/>
          <a:p>
            <a:pPr algn="l" indent="0" marL="0">
              <a:lnSpc>
                <a:spcPts val="1150"/>
              </a:lnSpc>
              <a:buNone/>
            </a:pPr>
            <a:r>
              <a:rPr lang="en-US" sz="900" dirty="0">
                <a:solidFill>
                  <a:srgbClr val="FFFFFF"/>
                </a:solidFill>
                <a:latin typeface="Unbounded" pitchFamily="34" charset="0"/>
                <a:ea typeface="Unbounded" pitchFamily="34" charset="-122"/>
                <a:cs typeface="Unbounded" pitchFamily="34" charset="-120"/>
              </a:rPr>
              <a:t>A well-structured and intuitively designed portfolio is crucial for effective communication and user engagement. Our design principles prioritize clarity, accessibility, and visual appeal, ensuring that insights are easily digestible and impactful.</a:t>
            </a:r>
            <a:endParaRPr lang="en-US" sz="900" dirty="0"/>
          </a:p>
        </p:txBody>
      </p:sp>
      <p:sp>
        <p:nvSpPr>
          <p:cNvPr id="4" name="Text 2"/>
          <p:cNvSpPr/>
          <p:nvPr/>
        </p:nvSpPr>
        <p:spPr>
          <a:xfrm>
            <a:off x="614005" y="1700689"/>
            <a:ext cx="3283029" cy="175974"/>
          </a:xfrm>
          <a:prstGeom prst="rect">
            <a:avLst/>
          </a:prstGeom>
          <a:noFill/>
          <a:ln/>
        </p:spPr>
        <p:txBody>
          <a:bodyPr wrap="none" lIns="0" tIns="0" rIns="0" bIns="0" rtlCol="0" anchor="t"/>
          <a:lstStyle/>
          <a:p>
            <a:pPr algn="l" indent="0" marL="0">
              <a:lnSpc>
                <a:spcPts val="1350"/>
              </a:lnSpc>
              <a:buNone/>
            </a:pPr>
            <a:r>
              <a:rPr lang="en-US" sz="1100" dirty="0">
                <a:solidFill>
                  <a:srgbClr val="FFFFFF"/>
                </a:solidFill>
                <a:latin typeface="Unbounded" pitchFamily="34" charset="0"/>
                <a:ea typeface="Unbounded" pitchFamily="34" charset="-122"/>
                <a:cs typeface="Unbounded" pitchFamily="34" charset="-120"/>
              </a:rPr>
              <a:t>Project Structure: Organized for Clarity</a:t>
            </a:r>
            <a:endParaRPr lang="en-US" sz="1100" dirty="0"/>
          </a:p>
        </p:txBody>
      </p:sp>
      <p:sp>
        <p:nvSpPr>
          <p:cNvPr id="5" name="Shape 3"/>
          <p:cNvSpPr/>
          <p:nvPr/>
        </p:nvSpPr>
        <p:spPr>
          <a:xfrm>
            <a:off x="4237196" y="1988820"/>
            <a:ext cx="15240" cy="2979182"/>
          </a:xfrm>
          <a:prstGeom prst="roundRect">
            <a:avLst>
              <a:gd name="adj" fmla="val 98212"/>
            </a:avLst>
          </a:prstGeom>
          <a:solidFill>
            <a:srgbClr val="49606E"/>
          </a:solidFill>
          <a:ln/>
        </p:spPr>
      </p:sp>
      <p:sp>
        <p:nvSpPr>
          <p:cNvPr id="6" name="Shape 4"/>
          <p:cNvSpPr/>
          <p:nvPr/>
        </p:nvSpPr>
        <p:spPr>
          <a:xfrm>
            <a:off x="4060508" y="2093357"/>
            <a:ext cx="199549" cy="15240"/>
          </a:xfrm>
          <a:prstGeom prst="roundRect">
            <a:avLst>
              <a:gd name="adj" fmla="val 98212"/>
            </a:avLst>
          </a:prstGeom>
          <a:solidFill>
            <a:srgbClr val="49606E"/>
          </a:solidFill>
          <a:ln/>
        </p:spPr>
      </p:sp>
      <p:sp>
        <p:nvSpPr>
          <p:cNvPr id="7" name="Shape 5"/>
          <p:cNvSpPr/>
          <p:nvPr/>
        </p:nvSpPr>
        <p:spPr>
          <a:xfrm>
            <a:off x="4207431" y="2063591"/>
            <a:ext cx="74771" cy="74771"/>
          </a:xfrm>
          <a:prstGeom prst="roundRect">
            <a:avLst>
              <a:gd name="adj" fmla="val 611467"/>
            </a:avLst>
          </a:prstGeom>
          <a:solidFill>
            <a:srgbClr val="0A988B"/>
          </a:solidFill>
          <a:ln/>
        </p:spPr>
      </p:sp>
      <p:sp>
        <p:nvSpPr>
          <p:cNvPr id="8" name="Text 6"/>
          <p:cNvSpPr/>
          <p:nvPr/>
        </p:nvSpPr>
        <p:spPr>
          <a:xfrm>
            <a:off x="2671882" y="2023110"/>
            <a:ext cx="1173837" cy="146685"/>
          </a:xfrm>
          <a:prstGeom prst="rect">
            <a:avLst/>
          </a:prstGeom>
          <a:noFill/>
          <a:ln/>
        </p:spPr>
        <p:txBody>
          <a:bodyPr wrap="none" lIns="0" tIns="0" rIns="0" bIns="0" rtlCol="0" anchor="t"/>
          <a:lstStyle/>
          <a:p>
            <a:pPr algn="r" indent="0" marL="0">
              <a:lnSpc>
                <a:spcPts val="1150"/>
              </a:lnSpc>
              <a:buNone/>
            </a:pPr>
            <a:r>
              <a:rPr lang="en-US" sz="900" dirty="0">
                <a:solidFill>
                  <a:srgbClr val="CAD6DE"/>
                </a:solidFill>
                <a:latin typeface="Unbounded" pitchFamily="34" charset="0"/>
                <a:ea typeface="Unbounded" pitchFamily="34" charset="-122"/>
                <a:cs typeface="Unbounded" pitchFamily="34" charset="-120"/>
              </a:rPr>
              <a:t>/data</a:t>
            </a:r>
            <a:endParaRPr lang="en-US" sz="900" dirty="0"/>
          </a:p>
        </p:txBody>
      </p:sp>
      <p:sp>
        <p:nvSpPr>
          <p:cNvPr id="9" name="Text 7"/>
          <p:cNvSpPr/>
          <p:nvPr/>
        </p:nvSpPr>
        <p:spPr>
          <a:xfrm>
            <a:off x="614005" y="2269569"/>
            <a:ext cx="3231713" cy="293370"/>
          </a:xfrm>
          <a:prstGeom prst="rect">
            <a:avLst/>
          </a:prstGeom>
          <a:noFill/>
          <a:ln/>
        </p:spPr>
        <p:txBody>
          <a:bodyPr wrap="square" lIns="0" tIns="0" rIns="0" bIns="0" rtlCol="0" anchor="t"/>
          <a:lstStyle/>
          <a:p>
            <a:pPr algn="r" indent="0" marL="0">
              <a:lnSpc>
                <a:spcPts val="1150"/>
              </a:lnSpc>
              <a:buNone/>
            </a:pPr>
            <a:r>
              <a:rPr lang="en-US" sz="900" dirty="0">
                <a:solidFill>
                  <a:srgbClr val="CAD6DE"/>
                </a:solidFill>
                <a:latin typeface="Unbounded" pitchFamily="34" charset="0"/>
                <a:ea typeface="Unbounded" pitchFamily="34" charset="-122"/>
                <a:cs typeface="Unbounded" pitchFamily="34" charset="-120"/>
              </a:rPr>
              <a:t>Contains all raw and processed datasets, ensuring data provenance and reproducibility.</a:t>
            </a:r>
            <a:endParaRPr lang="en-US" sz="900" dirty="0"/>
          </a:p>
        </p:txBody>
      </p:sp>
      <p:sp>
        <p:nvSpPr>
          <p:cNvPr id="10" name="Shape 8"/>
          <p:cNvSpPr/>
          <p:nvPr/>
        </p:nvSpPr>
        <p:spPr>
          <a:xfrm>
            <a:off x="4229576" y="2692003"/>
            <a:ext cx="199549" cy="15240"/>
          </a:xfrm>
          <a:prstGeom prst="roundRect">
            <a:avLst>
              <a:gd name="adj" fmla="val 98212"/>
            </a:avLst>
          </a:prstGeom>
          <a:solidFill>
            <a:srgbClr val="49606E"/>
          </a:solidFill>
          <a:ln/>
        </p:spPr>
      </p:sp>
      <p:sp>
        <p:nvSpPr>
          <p:cNvPr id="11" name="Shape 9"/>
          <p:cNvSpPr/>
          <p:nvPr/>
        </p:nvSpPr>
        <p:spPr>
          <a:xfrm>
            <a:off x="4207431" y="2662238"/>
            <a:ext cx="74771" cy="74771"/>
          </a:xfrm>
          <a:prstGeom prst="roundRect">
            <a:avLst>
              <a:gd name="adj" fmla="val 611467"/>
            </a:avLst>
          </a:prstGeom>
          <a:solidFill>
            <a:srgbClr val="0A988B"/>
          </a:solidFill>
          <a:ln/>
        </p:spPr>
      </p:sp>
      <p:sp>
        <p:nvSpPr>
          <p:cNvPr id="12" name="Text 10"/>
          <p:cNvSpPr/>
          <p:nvPr/>
        </p:nvSpPr>
        <p:spPr>
          <a:xfrm>
            <a:off x="4643914" y="2621756"/>
            <a:ext cx="1173837" cy="146685"/>
          </a:xfrm>
          <a:prstGeom prst="rect">
            <a:avLst/>
          </a:prstGeom>
          <a:noFill/>
          <a:ln/>
        </p:spPr>
        <p:txBody>
          <a:bodyPr wrap="none" lIns="0" tIns="0" rIns="0" bIns="0" rtlCol="0" anchor="t"/>
          <a:lstStyle/>
          <a:p>
            <a:pPr algn="l" indent="0" marL="0">
              <a:lnSpc>
                <a:spcPts val="1150"/>
              </a:lnSpc>
              <a:buNone/>
            </a:pPr>
            <a:r>
              <a:rPr lang="en-US" sz="900" dirty="0">
                <a:solidFill>
                  <a:srgbClr val="CAD6DE"/>
                </a:solidFill>
                <a:latin typeface="Unbounded" pitchFamily="34" charset="0"/>
                <a:ea typeface="Unbounded" pitchFamily="34" charset="-122"/>
                <a:cs typeface="Unbounded" pitchFamily="34" charset="-120"/>
              </a:rPr>
              <a:t>/notebooks</a:t>
            </a:r>
            <a:endParaRPr lang="en-US" sz="900" dirty="0"/>
          </a:p>
        </p:txBody>
      </p:sp>
      <p:sp>
        <p:nvSpPr>
          <p:cNvPr id="13" name="Text 11"/>
          <p:cNvSpPr/>
          <p:nvPr/>
        </p:nvSpPr>
        <p:spPr>
          <a:xfrm>
            <a:off x="4643914" y="2868216"/>
            <a:ext cx="3231833" cy="293370"/>
          </a:xfrm>
          <a:prstGeom prst="rect">
            <a:avLst/>
          </a:prstGeom>
          <a:noFill/>
          <a:ln/>
        </p:spPr>
        <p:txBody>
          <a:bodyPr wrap="square" lIns="0" tIns="0" rIns="0" bIns="0" rtlCol="0" anchor="t"/>
          <a:lstStyle/>
          <a:p>
            <a:pPr algn="l" indent="0" marL="0">
              <a:lnSpc>
                <a:spcPts val="1150"/>
              </a:lnSpc>
              <a:buNone/>
            </a:pPr>
            <a:r>
              <a:rPr lang="en-US" sz="900" dirty="0">
                <a:solidFill>
                  <a:srgbClr val="CAD6DE"/>
                </a:solidFill>
                <a:latin typeface="Unbounded" pitchFamily="34" charset="0"/>
                <a:ea typeface="Unbounded" pitchFamily="34" charset="-122"/>
                <a:cs typeface="Unbounded" pitchFamily="34" charset="-120"/>
              </a:rPr>
              <a:t>Jupyter notebooks for exploratory data analysis, model development, and testing.</a:t>
            </a:r>
            <a:endParaRPr lang="en-US" sz="900" dirty="0"/>
          </a:p>
        </p:txBody>
      </p:sp>
      <p:sp>
        <p:nvSpPr>
          <p:cNvPr id="14" name="Shape 12"/>
          <p:cNvSpPr/>
          <p:nvPr/>
        </p:nvSpPr>
        <p:spPr>
          <a:xfrm>
            <a:off x="4060508" y="3208020"/>
            <a:ext cx="199549" cy="15240"/>
          </a:xfrm>
          <a:prstGeom prst="roundRect">
            <a:avLst>
              <a:gd name="adj" fmla="val 98212"/>
            </a:avLst>
          </a:prstGeom>
          <a:solidFill>
            <a:srgbClr val="49606E"/>
          </a:solidFill>
          <a:ln/>
        </p:spPr>
      </p:sp>
      <p:sp>
        <p:nvSpPr>
          <p:cNvPr id="15" name="Shape 13"/>
          <p:cNvSpPr/>
          <p:nvPr/>
        </p:nvSpPr>
        <p:spPr>
          <a:xfrm>
            <a:off x="4207431" y="3178254"/>
            <a:ext cx="74771" cy="74771"/>
          </a:xfrm>
          <a:prstGeom prst="roundRect">
            <a:avLst>
              <a:gd name="adj" fmla="val 611467"/>
            </a:avLst>
          </a:prstGeom>
          <a:solidFill>
            <a:srgbClr val="0A988B"/>
          </a:solidFill>
          <a:ln/>
        </p:spPr>
      </p:sp>
      <p:sp>
        <p:nvSpPr>
          <p:cNvPr id="16" name="Text 14"/>
          <p:cNvSpPr/>
          <p:nvPr/>
        </p:nvSpPr>
        <p:spPr>
          <a:xfrm>
            <a:off x="2671882" y="3137773"/>
            <a:ext cx="1173837" cy="146685"/>
          </a:xfrm>
          <a:prstGeom prst="rect">
            <a:avLst/>
          </a:prstGeom>
          <a:noFill/>
          <a:ln/>
        </p:spPr>
        <p:txBody>
          <a:bodyPr wrap="none" lIns="0" tIns="0" rIns="0" bIns="0" rtlCol="0" anchor="t"/>
          <a:lstStyle/>
          <a:p>
            <a:pPr algn="r" indent="0" marL="0">
              <a:lnSpc>
                <a:spcPts val="1150"/>
              </a:lnSpc>
              <a:buNone/>
            </a:pPr>
            <a:r>
              <a:rPr lang="en-US" sz="900" dirty="0">
                <a:solidFill>
                  <a:srgbClr val="CAD6DE"/>
                </a:solidFill>
                <a:latin typeface="Unbounded" pitchFamily="34" charset="0"/>
                <a:ea typeface="Unbounded" pitchFamily="34" charset="-122"/>
                <a:cs typeface="Unbounded" pitchFamily="34" charset="-120"/>
              </a:rPr>
              <a:t>/visuals</a:t>
            </a:r>
            <a:endParaRPr lang="en-US" sz="900" dirty="0"/>
          </a:p>
        </p:txBody>
      </p:sp>
      <p:sp>
        <p:nvSpPr>
          <p:cNvPr id="17" name="Text 15"/>
          <p:cNvSpPr/>
          <p:nvPr/>
        </p:nvSpPr>
        <p:spPr>
          <a:xfrm>
            <a:off x="614005" y="3384232"/>
            <a:ext cx="3231713" cy="293370"/>
          </a:xfrm>
          <a:prstGeom prst="rect">
            <a:avLst/>
          </a:prstGeom>
          <a:noFill/>
          <a:ln/>
        </p:spPr>
        <p:txBody>
          <a:bodyPr wrap="square" lIns="0" tIns="0" rIns="0" bIns="0" rtlCol="0" anchor="t"/>
          <a:lstStyle/>
          <a:p>
            <a:pPr algn="r" indent="0" marL="0">
              <a:lnSpc>
                <a:spcPts val="1150"/>
              </a:lnSpc>
              <a:buNone/>
            </a:pPr>
            <a:r>
              <a:rPr lang="en-US" sz="900" dirty="0">
                <a:solidFill>
                  <a:srgbClr val="CAD6DE"/>
                </a:solidFill>
                <a:latin typeface="Unbounded" pitchFamily="34" charset="0"/>
                <a:ea typeface="Unbounded" pitchFamily="34" charset="-122"/>
                <a:cs typeface="Unbounded" pitchFamily="34" charset="-120"/>
              </a:rPr>
              <a:t>Static and interactive visualization outputs, ready for presentation and integration.</a:t>
            </a:r>
            <a:endParaRPr lang="en-US" sz="900" dirty="0"/>
          </a:p>
        </p:txBody>
      </p:sp>
      <p:sp>
        <p:nvSpPr>
          <p:cNvPr id="18" name="Shape 16"/>
          <p:cNvSpPr/>
          <p:nvPr/>
        </p:nvSpPr>
        <p:spPr>
          <a:xfrm>
            <a:off x="4229576" y="3724037"/>
            <a:ext cx="199549" cy="15240"/>
          </a:xfrm>
          <a:prstGeom prst="roundRect">
            <a:avLst>
              <a:gd name="adj" fmla="val 98212"/>
            </a:avLst>
          </a:prstGeom>
          <a:solidFill>
            <a:srgbClr val="49606E"/>
          </a:solidFill>
          <a:ln/>
        </p:spPr>
      </p:sp>
      <p:sp>
        <p:nvSpPr>
          <p:cNvPr id="19" name="Shape 17"/>
          <p:cNvSpPr/>
          <p:nvPr/>
        </p:nvSpPr>
        <p:spPr>
          <a:xfrm>
            <a:off x="4207431" y="3694271"/>
            <a:ext cx="74771" cy="74771"/>
          </a:xfrm>
          <a:prstGeom prst="roundRect">
            <a:avLst>
              <a:gd name="adj" fmla="val 611467"/>
            </a:avLst>
          </a:prstGeom>
          <a:solidFill>
            <a:srgbClr val="0A988B"/>
          </a:solidFill>
          <a:ln/>
        </p:spPr>
      </p:sp>
      <p:sp>
        <p:nvSpPr>
          <p:cNvPr id="20" name="Text 18"/>
          <p:cNvSpPr/>
          <p:nvPr/>
        </p:nvSpPr>
        <p:spPr>
          <a:xfrm>
            <a:off x="4643914" y="3653790"/>
            <a:ext cx="1173837" cy="146685"/>
          </a:xfrm>
          <a:prstGeom prst="rect">
            <a:avLst/>
          </a:prstGeom>
          <a:noFill/>
          <a:ln/>
        </p:spPr>
        <p:txBody>
          <a:bodyPr wrap="none" lIns="0" tIns="0" rIns="0" bIns="0" rtlCol="0" anchor="t"/>
          <a:lstStyle/>
          <a:p>
            <a:pPr algn="l" indent="0" marL="0">
              <a:lnSpc>
                <a:spcPts val="1150"/>
              </a:lnSpc>
              <a:buNone/>
            </a:pPr>
            <a:r>
              <a:rPr lang="en-US" sz="900" dirty="0">
                <a:solidFill>
                  <a:srgbClr val="CAD6DE"/>
                </a:solidFill>
                <a:latin typeface="Unbounded" pitchFamily="34" charset="0"/>
                <a:ea typeface="Unbounded" pitchFamily="34" charset="-122"/>
                <a:cs typeface="Unbounded" pitchFamily="34" charset="-120"/>
              </a:rPr>
              <a:t>/models</a:t>
            </a:r>
            <a:endParaRPr lang="en-US" sz="900" dirty="0"/>
          </a:p>
        </p:txBody>
      </p:sp>
      <p:sp>
        <p:nvSpPr>
          <p:cNvPr id="21" name="Text 19"/>
          <p:cNvSpPr/>
          <p:nvPr/>
        </p:nvSpPr>
        <p:spPr>
          <a:xfrm>
            <a:off x="4643914" y="3900249"/>
            <a:ext cx="3231833" cy="293370"/>
          </a:xfrm>
          <a:prstGeom prst="rect">
            <a:avLst/>
          </a:prstGeom>
          <a:noFill/>
          <a:ln/>
        </p:spPr>
        <p:txBody>
          <a:bodyPr wrap="square" lIns="0" tIns="0" rIns="0" bIns="0" rtlCol="0" anchor="t"/>
          <a:lstStyle/>
          <a:p>
            <a:pPr algn="l" indent="0" marL="0">
              <a:lnSpc>
                <a:spcPts val="1150"/>
              </a:lnSpc>
              <a:buNone/>
            </a:pPr>
            <a:r>
              <a:rPr lang="en-US" sz="900" dirty="0">
                <a:solidFill>
                  <a:srgbClr val="CAD6DE"/>
                </a:solidFill>
                <a:latin typeface="Unbounded" pitchFamily="34" charset="0"/>
                <a:ea typeface="Unbounded" pitchFamily="34" charset="-122"/>
                <a:cs typeface="Unbounded" pitchFamily="34" charset="-120"/>
              </a:rPr>
              <a:t>Trained machine learning models, saved for deployment and future use.</a:t>
            </a:r>
            <a:endParaRPr lang="en-US" sz="900" dirty="0"/>
          </a:p>
        </p:txBody>
      </p:sp>
      <p:sp>
        <p:nvSpPr>
          <p:cNvPr id="22" name="Shape 20"/>
          <p:cNvSpPr/>
          <p:nvPr/>
        </p:nvSpPr>
        <p:spPr>
          <a:xfrm>
            <a:off x="4060508" y="4240054"/>
            <a:ext cx="199549" cy="15240"/>
          </a:xfrm>
          <a:prstGeom prst="roundRect">
            <a:avLst>
              <a:gd name="adj" fmla="val 98212"/>
            </a:avLst>
          </a:prstGeom>
          <a:solidFill>
            <a:srgbClr val="49606E"/>
          </a:solidFill>
          <a:ln/>
        </p:spPr>
      </p:sp>
      <p:sp>
        <p:nvSpPr>
          <p:cNvPr id="23" name="Shape 21"/>
          <p:cNvSpPr/>
          <p:nvPr/>
        </p:nvSpPr>
        <p:spPr>
          <a:xfrm>
            <a:off x="4207431" y="4210288"/>
            <a:ext cx="74771" cy="74771"/>
          </a:xfrm>
          <a:prstGeom prst="roundRect">
            <a:avLst>
              <a:gd name="adj" fmla="val 611467"/>
            </a:avLst>
          </a:prstGeom>
          <a:solidFill>
            <a:srgbClr val="0A988B"/>
          </a:solidFill>
          <a:ln/>
        </p:spPr>
      </p:sp>
      <p:sp>
        <p:nvSpPr>
          <p:cNvPr id="24" name="Text 22"/>
          <p:cNvSpPr/>
          <p:nvPr/>
        </p:nvSpPr>
        <p:spPr>
          <a:xfrm>
            <a:off x="2671882" y="4169807"/>
            <a:ext cx="1173837" cy="146685"/>
          </a:xfrm>
          <a:prstGeom prst="rect">
            <a:avLst/>
          </a:prstGeom>
          <a:noFill/>
          <a:ln/>
        </p:spPr>
        <p:txBody>
          <a:bodyPr wrap="none" lIns="0" tIns="0" rIns="0" bIns="0" rtlCol="0" anchor="t"/>
          <a:lstStyle/>
          <a:p>
            <a:pPr algn="r" indent="0" marL="0">
              <a:lnSpc>
                <a:spcPts val="1150"/>
              </a:lnSpc>
              <a:buNone/>
            </a:pPr>
            <a:r>
              <a:rPr lang="en-US" sz="900" dirty="0">
                <a:solidFill>
                  <a:srgbClr val="CAD6DE"/>
                </a:solidFill>
                <a:latin typeface="Unbounded" pitchFamily="34" charset="0"/>
                <a:ea typeface="Unbounded" pitchFamily="34" charset="-122"/>
                <a:cs typeface="Unbounded" pitchFamily="34" charset="-120"/>
              </a:rPr>
              <a:t>/docs</a:t>
            </a:r>
            <a:endParaRPr lang="en-US" sz="900" dirty="0"/>
          </a:p>
        </p:txBody>
      </p:sp>
      <p:sp>
        <p:nvSpPr>
          <p:cNvPr id="25" name="Text 23"/>
          <p:cNvSpPr/>
          <p:nvPr/>
        </p:nvSpPr>
        <p:spPr>
          <a:xfrm>
            <a:off x="614005" y="4416266"/>
            <a:ext cx="3231713" cy="440055"/>
          </a:xfrm>
          <a:prstGeom prst="rect">
            <a:avLst/>
          </a:prstGeom>
          <a:noFill/>
          <a:ln/>
        </p:spPr>
        <p:txBody>
          <a:bodyPr wrap="square" lIns="0" tIns="0" rIns="0" bIns="0" rtlCol="0" anchor="t"/>
          <a:lstStyle/>
          <a:p>
            <a:pPr algn="r" indent="0" marL="0">
              <a:lnSpc>
                <a:spcPts val="1150"/>
              </a:lnSpc>
              <a:buNone/>
            </a:pPr>
            <a:r>
              <a:rPr lang="en-US" sz="900" dirty="0">
                <a:solidFill>
                  <a:srgbClr val="CAD6DE"/>
                </a:solidFill>
                <a:latin typeface="Unbounded" pitchFamily="34" charset="0"/>
                <a:ea typeface="Unbounded" pitchFamily="34" charset="-122"/>
                <a:cs typeface="Unbounded" pitchFamily="34" charset="-120"/>
              </a:rPr>
              <a:t>Project documentation, setup guides, and analytical reports for comprehensive understanding.</a:t>
            </a:r>
            <a:endParaRPr lang="en-US" sz="900" dirty="0"/>
          </a:p>
        </p:txBody>
      </p:sp>
      <p:pic>
        <p:nvPicPr>
          <p:cNvPr id="26" name="Image 0" descr="preencoded.png">    </p:cNvPr>
          <p:cNvPicPr>
            <a:picLocks noChangeAspect="1"/>
          </p:cNvPicPr>
          <p:nvPr/>
        </p:nvPicPr>
        <p:blipFill>
          <a:blip r:embed="rId1"/>
          <a:stretch>
            <a:fillRect/>
          </a:stretch>
        </p:blipFill>
        <p:spPr>
          <a:xfrm>
            <a:off x="8126730" y="1713071"/>
            <a:ext cx="2619256" cy="2619256"/>
          </a:xfrm>
          <a:prstGeom prst="rect">
            <a:avLst/>
          </a:prstGeom>
        </p:spPr>
      </p:pic>
      <p:sp>
        <p:nvSpPr>
          <p:cNvPr id="27" name="Text 24"/>
          <p:cNvSpPr/>
          <p:nvPr/>
        </p:nvSpPr>
        <p:spPr>
          <a:xfrm>
            <a:off x="8126730" y="4444484"/>
            <a:ext cx="3935611" cy="175974"/>
          </a:xfrm>
          <a:prstGeom prst="rect">
            <a:avLst/>
          </a:prstGeom>
          <a:noFill/>
          <a:ln/>
        </p:spPr>
        <p:txBody>
          <a:bodyPr wrap="none" lIns="0" tIns="0" rIns="0" bIns="0" rtlCol="0" anchor="t"/>
          <a:lstStyle/>
          <a:p>
            <a:pPr algn="l" indent="0" marL="0">
              <a:lnSpc>
                <a:spcPts val="1350"/>
              </a:lnSpc>
              <a:buNone/>
            </a:pPr>
            <a:r>
              <a:rPr lang="en-US" sz="1100" dirty="0">
                <a:solidFill>
                  <a:srgbClr val="FFFFFF"/>
                </a:solidFill>
                <a:latin typeface="Unbounded" pitchFamily="34" charset="0"/>
                <a:ea typeface="Unbounded" pitchFamily="34" charset="-122"/>
                <a:cs typeface="Unbounded" pitchFamily="34" charset="-120"/>
              </a:rPr>
              <a:t>Layout &amp; User Interface: Intuitive and Engaging</a:t>
            </a:r>
            <a:endParaRPr lang="en-US" sz="1100" dirty="0"/>
          </a:p>
        </p:txBody>
      </p:sp>
      <p:sp>
        <p:nvSpPr>
          <p:cNvPr id="28" name="Shape 25"/>
          <p:cNvSpPr/>
          <p:nvPr/>
        </p:nvSpPr>
        <p:spPr>
          <a:xfrm>
            <a:off x="8126730" y="4732615"/>
            <a:ext cx="5897166" cy="592693"/>
          </a:xfrm>
          <a:prstGeom prst="roundRect">
            <a:avLst>
              <a:gd name="adj" fmla="val 40405"/>
            </a:avLst>
          </a:prstGeom>
          <a:solidFill>
            <a:srgbClr val="FFEDBF"/>
          </a:solidFill>
          <a:ln/>
        </p:spPr>
      </p:sp>
      <p:sp>
        <p:nvSpPr>
          <p:cNvPr id="29" name="Text 26"/>
          <p:cNvSpPr/>
          <p:nvPr/>
        </p:nvSpPr>
        <p:spPr>
          <a:xfrm>
            <a:off x="8226504" y="4832390"/>
            <a:ext cx="1624251" cy="146685"/>
          </a:xfrm>
          <a:prstGeom prst="rect">
            <a:avLst/>
          </a:prstGeom>
          <a:noFill/>
          <a:ln/>
        </p:spPr>
        <p:txBody>
          <a:bodyPr wrap="none" lIns="0" tIns="0" rIns="0" bIns="0" rtlCol="0" anchor="t"/>
          <a:lstStyle/>
          <a:p>
            <a:pPr algn="l" indent="0" marL="0">
              <a:lnSpc>
                <a:spcPts val="1150"/>
              </a:lnSpc>
              <a:buNone/>
            </a:pPr>
            <a:r>
              <a:rPr lang="en-US" sz="900" dirty="0">
                <a:solidFill>
                  <a:srgbClr val="000000"/>
                </a:solidFill>
                <a:latin typeface="Unbounded" pitchFamily="34" charset="0"/>
                <a:ea typeface="Unbounded" pitchFamily="34" charset="-122"/>
                <a:cs typeface="Unbounded" pitchFamily="34" charset="-120"/>
              </a:rPr>
              <a:t>Minimalist Dashboards</a:t>
            </a:r>
            <a:endParaRPr lang="en-US" sz="900" dirty="0"/>
          </a:p>
        </p:txBody>
      </p:sp>
      <p:sp>
        <p:nvSpPr>
          <p:cNvPr id="30" name="Text 27"/>
          <p:cNvSpPr/>
          <p:nvPr/>
        </p:nvSpPr>
        <p:spPr>
          <a:xfrm>
            <a:off x="8226504" y="5078849"/>
            <a:ext cx="5323284" cy="146685"/>
          </a:xfrm>
          <a:prstGeom prst="rect">
            <a:avLst/>
          </a:prstGeom>
          <a:noFill/>
          <a:ln/>
        </p:spPr>
        <p:txBody>
          <a:bodyPr wrap="none" lIns="0" tIns="0" rIns="0" bIns="0" rtlCol="0" anchor="t"/>
          <a:lstStyle/>
          <a:p>
            <a:pPr algn="l" indent="0" marL="0">
              <a:lnSpc>
                <a:spcPts val="1150"/>
              </a:lnSpc>
              <a:buNone/>
            </a:pPr>
            <a:r>
              <a:rPr lang="en-US" sz="900" dirty="0">
                <a:solidFill>
                  <a:srgbClr val="000000"/>
                </a:solidFill>
                <a:latin typeface="Unbounded" pitchFamily="34" charset="0"/>
                <a:ea typeface="Unbounded" pitchFamily="34" charset="-122"/>
                <a:cs typeface="Unbounded" pitchFamily="34" charset="-120"/>
              </a:rPr>
              <a:t>Clean and uncluttered interfaces focus on key insights, avoiding visual noise.</a:t>
            </a:r>
            <a:endParaRPr lang="en-US" sz="900" dirty="0"/>
          </a:p>
        </p:txBody>
      </p:sp>
      <p:sp>
        <p:nvSpPr>
          <p:cNvPr id="31" name="Shape 28"/>
          <p:cNvSpPr/>
          <p:nvPr/>
        </p:nvSpPr>
        <p:spPr>
          <a:xfrm>
            <a:off x="8126730" y="5425083"/>
            <a:ext cx="5897166" cy="592693"/>
          </a:xfrm>
          <a:prstGeom prst="roundRect">
            <a:avLst>
              <a:gd name="adj" fmla="val 40405"/>
            </a:avLst>
          </a:prstGeom>
          <a:solidFill>
            <a:srgbClr val="FFEDBF"/>
          </a:solidFill>
          <a:ln/>
        </p:spPr>
      </p:sp>
      <p:sp>
        <p:nvSpPr>
          <p:cNvPr id="32" name="Text 29"/>
          <p:cNvSpPr/>
          <p:nvPr/>
        </p:nvSpPr>
        <p:spPr>
          <a:xfrm>
            <a:off x="8226504" y="5524857"/>
            <a:ext cx="1428155" cy="146685"/>
          </a:xfrm>
          <a:prstGeom prst="rect">
            <a:avLst/>
          </a:prstGeom>
          <a:noFill/>
          <a:ln/>
        </p:spPr>
        <p:txBody>
          <a:bodyPr wrap="none" lIns="0" tIns="0" rIns="0" bIns="0" rtlCol="0" anchor="t"/>
          <a:lstStyle/>
          <a:p>
            <a:pPr algn="l" indent="0" marL="0">
              <a:lnSpc>
                <a:spcPts val="1150"/>
              </a:lnSpc>
              <a:buNone/>
            </a:pPr>
            <a:r>
              <a:rPr lang="en-US" sz="900" dirty="0">
                <a:solidFill>
                  <a:srgbClr val="000000"/>
                </a:solidFill>
                <a:latin typeface="Unbounded" pitchFamily="34" charset="0"/>
                <a:ea typeface="Unbounded" pitchFamily="34" charset="-122"/>
                <a:cs typeface="Unbounded" pitchFamily="34" charset="-120"/>
              </a:rPr>
              <a:t>Color-Coded Graphs</a:t>
            </a:r>
            <a:endParaRPr lang="en-US" sz="900" dirty="0"/>
          </a:p>
        </p:txBody>
      </p:sp>
      <p:sp>
        <p:nvSpPr>
          <p:cNvPr id="33" name="Text 30"/>
          <p:cNvSpPr/>
          <p:nvPr/>
        </p:nvSpPr>
        <p:spPr>
          <a:xfrm>
            <a:off x="8226504" y="5771317"/>
            <a:ext cx="5287208" cy="146685"/>
          </a:xfrm>
          <a:prstGeom prst="rect">
            <a:avLst/>
          </a:prstGeom>
          <a:noFill/>
          <a:ln/>
        </p:spPr>
        <p:txBody>
          <a:bodyPr wrap="none" lIns="0" tIns="0" rIns="0" bIns="0" rtlCol="0" anchor="t"/>
          <a:lstStyle/>
          <a:p>
            <a:pPr algn="l" indent="0" marL="0">
              <a:lnSpc>
                <a:spcPts val="1150"/>
              </a:lnSpc>
              <a:buNone/>
            </a:pPr>
            <a:r>
              <a:rPr lang="en-US" sz="900" dirty="0">
                <a:solidFill>
                  <a:srgbClr val="000000"/>
                </a:solidFill>
                <a:latin typeface="Unbounded" pitchFamily="34" charset="0"/>
                <a:ea typeface="Unbounded" pitchFamily="34" charset="-122"/>
                <a:cs typeface="Unbounded" pitchFamily="34" charset="-120"/>
              </a:rPr>
              <a:t>Strategic use of color for easy interpretation of data trends and categories.</a:t>
            </a:r>
            <a:endParaRPr lang="en-US" sz="900" dirty="0"/>
          </a:p>
        </p:txBody>
      </p:sp>
      <p:sp>
        <p:nvSpPr>
          <p:cNvPr id="34" name="Shape 31"/>
          <p:cNvSpPr/>
          <p:nvPr/>
        </p:nvSpPr>
        <p:spPr>
          <a:xfrm>
            <a:off x="8126730" y="6117550"/>
            <a:ext cx="5897166" cy="592693"/>
          </a:xfrm>
          <a:prstGeom prst="roundRect">
            <a:avLst>
              <a:gd name="adj" fmla="val 40405"/>
            </a:avLst>
          </a:prstGeom>
          <a:solidFill>
            <a:srgbClr val="FFEDBF"/>
          </a:solidFill>
          <a:ln/>
        </p:spPr>
      </p:sp>
      <p:sp>
        <p:nvSpPr>
          <p:cNvPr id="35" name="Text 32"/>
          <p:cNvSpPr/>
          <p:nvPr/>
        </p:nvSpPr>
        <p:spPr>
          <a:xfrm>
            <a:off x="8226504" y="6217325"/>
            <a:ext cx="1410891" cy="146685"/>
          </a:xfrm>
          <a:prstGeom prst="rect">
            <a:avLst/>
          </a:prstGeom>
          <a:noFill/>
          <a:ln/>
        </p:spPr>
        <p:txBody>
          <a:bodyPr wrap="none" lIns="0" tIns="0" rIns="0" bIns="0" rtlCol="0" anchor="t"/>
          <a:lstStyle/>
          <a:p>
            <a:pPr algn="l" indent="0" marL="0">
              <a:lnSpc>
                <a:spcPts val="1150"/>
              </a:lnSpc>
              <a:buNone/>
            </a:pPr>
            <a:r>
              <a:rPr lang="en-US" sz="900" dirty="0">
                <a:solidFill>
                  <a:srgbClr val="000000"/>
                </a:solidFill>
                <a:latin typeface="Unbounded" pitchFamily="34" charset="0"/>
                <a:ea typeface="Unbounded" pitchFamily="34" charset="-122"/>
                <a:cs typeface="Unbounded" pitchFamily="34" charset="-120"/>
              </a:rPr>
              <a:t>Responsive Layouts</a:t>
            </a:r>
            <a:endParaRPr lang="en-US" sz="900" dirty="0"/>
          </a:p>
        </p:txBody>
      </p:sp>
      <p:sp>
        <p:nvSpPr>
          <p:cNvPr id="36" name="Text 33"/>
          <p:cNvSpPr/>
          <p:nvPr/>
        </p:nvSpPr>
        <p:spPr>
          <a:xfrm>
            <a:off x="8226504" y="6463784"/>
            <a:ext cx="5068491" cy="146685"/>
          </a:xfrm>
          <a:prstGeom prst="rect">
            <a:avLst/>
          </a:prstGeom>
          <a:noFill/>
          <a:ln/>
        </p:spPr>
        <p:txBody>
          <a:bodyPr wrap="none" lIns="0" tIns="0" rIns="0" bIns="0" rtlCol="0" anchor="t"/>
          <a:lstStyle/>
          <a:p>
            <a:pPr algn="l" indent="0" marL="0">
              <a:lnSpc>
                <a:spcPts val="1150"/>
              </a:lnSpc>
              <a:buNone/>
            </a:pPr>
            <a:r>
              <a:rPr lang="en-US" sz="900" dirty="0">
                <a:solidFill>
                  <a:srgbClr val="000000"/>
                </a:solidFill>
                <a:latin typeface="Unbounded" pitchFamily="34" charset="0"/>
                <a:ea typeface="Unbounded" pitchFamily="34" charset="-122"/>
                <a:cs typeface="Unbounded" pitchFamily="34" charset="-120"/>
              </a:rPr>
              <a:t>Optimized for seamless viewing across various devices and screen sizes.</a:t>
            </a:r>
            <a:endParaRPr lang="en-US" sz="900" dirty="0"/>
          </a:p>
        </p:txBody>
      </p:sp>
      <p:sp>
        <p:nvSpPr>
          <p:cNvPr id="37" name="Shape 34"/>
          <p:cNvSpPr/>
          <p:nvPr/>
        </p:nvSpPr>
        <p:spPr>
          <a:xfrm>
            <a:off x="8126730" y="6810018"/>
            <a:ext cx="5897166" cy="592693"/>
          </a:xfrm>
          <a:prstGeom prst="roundRect">
            <a:avLst>
              <a:gd name="adj" fmla="val 40405"/>
            </a:avLst>
          </a:prstGeom>
          <a:solidFill>
            <a:srgbClr val="FFEDBF"/>
          </a:solidFill>
          <a:ln/>
        </p:spPr>
      </p:sp>
      <p:sp>
        <p:nvSpPr>
          <p:cNvPr id="38" name="Text 35"/>
          <p:cNvSpPr/>
          <p:nvPr/>
        </p:nvSpPr>
        <p:spPr>
          <a:xfrm>
            <a:off x="8226504" y="6909792"/>
            <a:ext cx="1588294" cy="146685"/>
          </a:xfrm>
          <a:prstGeom prst="rect">
            <a:avLst/>
          </a:prstGeom>
          <a:noFill/>
          <a:ln/>
        </p:spPr>
        <p:txBody>
          <a:bodyPr wrap="none" lIns="0" tIns="0" rIns="0" bIns="0" rtlCol="0" anchor="t"/>
          <a:lstStyle/>
          <a:p>
            <a:pPr algn="l" indent="0" marL="0">
              <a:lnSpc>
                <a:spcPts val="1150"/>
              </a:lnSpc>
              <a:buNone/>
            </a:pPr>
            <a:r>
              <a:rPr lang="en-US" sz="900" dirty="0">
                <a:solidFill>
                  <a:srgbClr val="000000"/>
                </a:solidFill>
                <a:latin typeface="Unbounded" pitchFamily="34" charset="0"/>
                <a:ea typeface="Unbounded" pitchFamily="34" charset="-122"/>
                <a:cs typeface="Unbounded" pitchFamily="34" charset="-120"/>
              </a:rPr>
              <a:t>User-Friendly Interface</a:t>
            </a:r>
            <a:endParaRPr lang="en-US" sz="900" dirty="0"/>
          </a:p>
        </p:txBody>
      </p:sp>
      <p:sp>
        <p:nvSpPr>
          <p:cNvPr id="39" name="Text 36"/>
          <p:cNvSpPr/>
          <p:nvPr/>
        </p:nvSpPr>
        <p:spPr>
          <a:xfrm>
            <a:off x="8226504" y="7156252"/>
            <a:ext cx="5445204" cy="146685"/>
          </a:xfrm>
          <a:prstGeom prst="rect">
            <a:avLst/>
          </a:prstGeom>
          <a:noFill/>
          <a:ln/>
        </p:spPr>
        <p:txBody>
          <a:bodyPr wrap="none" lIns="0" tIns="0" rIns="0" bIns="0" rtlCol="0" anchor="t"/>
          <a:lstStyle/>
          <a:p>
            <a:pPr algn="l" indent="0" marL="0">
              <a:lnSpc>
                <a:spcPts val="1150"/>
              </a:lnSpc>
              <a:buNone/>
            </a:pPr>
            <a:r>
              <a:rPr lang="en-US" sz="900" dirty="0">
                <a:solidFill>
                  <a:srgbClr val="000000"/>
                </a:solidFill>
                <a:latin typeface="Unbounded" pitchFamily="34" charset="0"/>
                <a:ea typeface="Unbounded" pitchFamily="34" charset="-122"/>
                <a:cs typeface="Unbounded" pitchFamily="34" charset="-120"/>
              </a:rPr>
              <a:t>Incorporates tooltips and interactive elements for enhanced data exploration.</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10659" y="351115"/>
            <a:ext cx="3378875" cy="244078"/>
          </a:xfrm>
          <a:prstGeom prst="rect">
            <a:avLst/>
          </a:prstGeom>
          <a:noFill/>
          <a:ln/>
        </p:spPr>
        <p:txBody>
          <a:bodyPr wrap="none" lIns="0" tIns="0" rIns="0" bIns="0" rtlCol="0" anchor="t"/>
          <a:lstStyle/>
          <a:p>
            <a:pPr algn="l" indent="0" marL="0">
              <a:lnSpc>
                <a:spcPts val="1900"/>
              </a:lnSpc>
              <a:buNone/>
            </a:pPr>
            <a:r>
              <a:rPr lang="en-US" sz="1500" b="1" dirty="0">
                <a:solidFill>
                  <a:srgbClr val="FFFFFF"/>
                </a:solidFill>
                <a:latin typeface="Unbounded" pitchFamily="34" charset="0"/>
                <a:ea typeface="Unbounded" pitchFamily="34" charset="-122"/>
                <a:cs typeface="Unbounded" pitchFamily="34" charset="-120"/>
              </a:rPr>
              <a:t> Features and Functionality</a:t>
            </a:r>
            <a:endParaRPr lang="en-US" sz="1500" dirty="0"/>
          </a:p>
        </p:txBody>
      </p:sp>
      <p:sp>
        <p:nvSpPr>
          <p:cNvPr id="3" name="Text 1"/>
          <p:cNvSpPr/>
          <p:nvPr/>
        </p:nvSpPr>
        <p:spPr>
          <a:xfrm>
            <a:off x="510659" y="719614"/>
            <a:ext cx="11236166" cy="122039"/>
          </a:xfrm>
          <a:prstGeom prst="rect">
            <a:avLst/>
          </a:prstGeom>
          <a:noFill/>
          <a:ln/>
        </p:spPr>
        <p:txBody>
          <a:bodyPr wrap="none" lIns="0" tIns="0" rIns="0" bIns="0" rtlCol="0" anchor="t"/>
          <a:lstStyle/>
          <a:p>
            <a:pPr algn="l" indent="0" marL="0">
              <a:lnSpc>
                <a:spcPts val="950"/>
              </a:lnSpc>
              <a:buNone/>
            </a:pPr>
            <a:r>
              <a:rPr lang="en-US" sz="750" dirty="0">
                <a:solidFill>
                  <a:srgbClr val="FFFFFF"/>
                </a:solidFill>
                <a:latin typeface="Unbounded" pitchFamily="34" charset="0"/>
                <a:ea typeface="Unbounded" pitchFamily="34" charset="-122"/>
                <a:cs typeface="Unbounded" pitchFamily="34" charset="-120"/>
              </a:rPr>
              <a:t>This project is built with a rich set of features designed to provide comprehensive data analysis capabilities, from raw data processing to advanced predictive modeling and intuitive visualization.</a:t>
            </a:r>
            <a:endParaRPr lang="en-US" sz="750" dirty="0"/>
          </a:p>
        </p:txBody>
      </p:sp>
      <p:sp>
        <p:nvSpPr>
          <p:cNvPr id="4" name="Shape 2"/>
          <p:cNvSpPr/>
          <p:nvPr/>
        </p:nvSpPr>
        <p:spPr>
          <a:xfrm>
            <a:off x="3232428" y="966073"/>
            <a:ext cx="1360884" cy="581858"/>
          </a:xfrm>
          <a:prstGeom prst="roundRect">
            <a:avLst>
              <a:gd name="adj" fmla="val 2140"/>
            </a:avLst>
          </a:prstGeom>
          <a:solidFill>
            <a:srgbClr val="FFF9B9"/>
          </a:solidFill>
          <a:ln/>
        </p:spPr>
      </p:sp>
      <p:sp>
        <p:nvSpPr>
          <p:cNvPr id="5" name="Text 3"/>
          <p:cNvSpPr/>
          <p:nvPr/>
        </p:nvSpPr>
        <p:spPr>
          <a:xfrm>
            <a:off x="3854529" y="1184077"/>
            <a:ext cx="116681" cy="145852"/>
          </a:xfrm>
          <a:prstGeom prst="rect">
            <a:avLst/>
          </a:prstGeom>
          <a:noFill/>
          <a:ln/>
        </p:spPr>
        <p:txBody>
          <a:bodyPr wrap="none" lIns="0" tIns="0" rIns="0" bIns="0" rtlCol="0" anchor="t"/>
          <a:lstStyle/>
          <a:p>
            <a:pPr algn="ctr" indent="0" marL="0">
              <a:lnSpc>
                <a:spcPts val="1450"/>
              </a:lnSpc>
              <a:buNone/>
            </a:pPr>
            <a:r>
              <a:rPr lang="en-US" sz="900" dirty="0">
                <a:solidFill>
                  <a:srgbClr val="000000"/>
                </a:solidFill>
                <a:latin typeface="Unbounded" pitchFamily="34" charset="0"/>
                <a:ea typeface="Unbounded" pitchFamily="34" charset="-122"/>
                <a:cs typeface="Unbounded" pitchFamily="34" charset="-120"/>
              </a:rPr>
              <a:t>1</a:t>
            </a:r>
            <a:endParaRPr lang="en-US" sz="900" dirty="0"/>
          </a:p>
        </p:txBody>
      </p:sp>
      <p:sp>
        <p:nvSpPr>
          <p:cNvPr id="6" name="Text 4"/>
          <p:cNvSpPr/>
          <p:nvPr/>
        </p:nvSpPr>
        <p:spPr>
          <a:xfrm>
            <a:off x="4676299" y="1049060"/>
            <a:ext cx="1500783" cy="122039"/>
          </a:xfrm>
          <a:prstGeom prst="rect">
            <a:avLst/>
          </a:prstGeom>
          <a:noFill/>
          <a:ln/>
        </p:spPr>
        <p:txBody>
          <a:bodyPr wrap="none" lIns="0" tIns="0" rIns="0" bIns="0" rtlCol="0" anchor="t"/>
          <a:lstStyle/>
          <a:p>
            <a:pPr algn="l" indent="0" marL="0">
              <a:lnSpc>
                <a:spcPts val="950"/>
              </a:lnSpc>
              <a:buNone/>
            </a:pPr>
            <a:r>
              <a:rPr lang="en-US" sz="750" dirty="0">
                <a:solidFill>
                  <a:srgbClr val="CAD6DE"/>
                </a:solidFill>
                <a:latin typeface="Unbounded" pitchFamily="34" charset="0"/>
                <a:ea typeface="Unbounded" pitchFamily="34" charset="-122"/>
                <a:cs typeface="Unbounded" pitchFamily="34" charset="-120"/>
              </a:rPr>
              <a:t>Data Ingestion &amp; Cleaning</a:t>
            </a:r>
            <a:endParaRPr lang="en-US" sz="750" dirty="0"/>
          </a:p>
        </p:txBody>
      </p:sp>
      <p:sp>
        <p:nvSpPr>
          <p:cNvPr id="7" name="Text 5"/>
          <p:cNvSpPr/>
          <p:nvPr/>
        </p:nvSpPr>
        <p:spPr>
          <a:xfrm>
            <a:off x="4676299" y="1220867"/>
            <a:ext cx="9360456" cy="244078"/>
          </a:xfrm>
          <a:prstGeom prst="rect">
            <a:avLst/>
          </a:prstGeom>
          <a:noFill/>
          <a:ln/>
        </p:spPr>
        <p:txBody>
          <a:bodyPr wrap="square" lIns="0" tIns="0" rIns="0" bIns="0" rtlCol="0" anchor="t"/>
          <a:lstStyle/>
          <a:p>
            <a:pPr algn="l" indent="0" marL="0">
              <a:lnSpc>
                <a:spcPts val="950"/>
              </a:lnSpc>
              <a:buNone/>
            </a:pPr>
            <a:r>
              <a:rPr lang="en-US" sz="750" dirty="0">
                <a:solidFill>
                  <a:srgbClr val="CAD6DE"/>
                </a:solidFill>
                <a:latin typeface="Unbounded" pitchFamily="34" charset="0"/>
                <a:ea typeface="Unbounded" pitchFamily="34" charset="-122"/>
                <a:cs typeface="Unbounded" pitchFamily="34" charset="-120"/>
              </a:rPr>
              <a:t>Automated processes for loading data from various sources (CSV, Excel, databases) and robust routines for handling missing values, outliers, and inconsistencies to ensure data quality.</a:t>
            </a:r>
            <a:endParaRPr lang="en-US" sz="750" dirty="0"/>
          </a:p>
        </p:txBody>
      </p:sp>
      <p:sp>
        <p:nvSpPr>
          <p:cNvPr id="8" name="Shape 6"/>
          <p:cNvSpPr/>
          <p:nvPr/>
        </p:nvSpPr>
        <p:spPr>
          <a:xfrm>
            <a:off x="4634746" y="1549837"/>
            <a:ext cx="9443561" cy="3810"/>
          </a:xfrm>
          <a:prstGeom prst="roundRect">
            <a:avLst>
              <a:gd name="adj" fmla="val 326760"/>
            </a:avLst>
          </a:prstGeom>
          <a:solidFill>
            <a:srgbClr val="FFF9B9"/>
          </a:solidFill>
          <a:ln/>
        </p:spPr>
      </p:sp>
      <p:sp>
        <p:nvSpPr>
          <p:cNvPr id="9" name="Shape 7"/>
          <p:cNvSpPr/>
          <p:nvPr/>
        </p:nvSpPr>
        <p:spPr>
          <a:xfrm>
            <a:off x="2551986" y="1589365"/>
            <a:ext cx="2721769" cy="581858"/>
          </a:xfrm>
          <a:prstGeom prst="roundRect">
            <a:avLst>
              <a:gd name="adj" fmla="val 2140"/>
            </a:avLst>
          </a:prstGeom>
          <a:solidFill>
            <a:srgbClr val="FFEDBF"/>
          </a:solidFill>
          <a:ln/>
        </p:spPr>
      </p:sp>
      <p:sp>
        <p:nvSpPr>
          <p:cNvPr id="10" name="Text 8"/>
          <p:cNvSpPr/>
          <p:nvPr/>
        </p:nvSpPr>
        <p:spPr>
          <a:xfrm>
            <a:off x="3854529" y="1807369"/>
            <a:ext cx="116681" cy="145852"/>
          </a:xfrm>
          <a:prstGeom prst="rect">
            <a:avLst/>
          </a:prstGeom>
          <a:noFill/>
          <a:ln/>
        </p:spPr>
        <p:txBody>
          <a:bodyPr wrap="none" lIns="0" tIns="0" rIns="0" bIns="0" rtlCol="0" anchor="t"/>
          <a:lstStyle/>
          <a:p>
            <a:pPr algn="ctr" indent="0" marL="0">
              <a:lnSpc>
                <a:spcPts val="1450"/>
              </a:lnSpc>
              <a:buNone/>
            </a:pPr>
            <a:r>
              <a:rPr lang="en-US" sz="900" dirty="0">
                <a:solidFill>
                  <a:srgbClr val="000000"/>
                </a:solidFill>
                <a:latin typeface="Unbounded" pitchFamily="34" charset="0"/>
                <a:ea typeface="Unbounded" pitchFamily="34" charset="-122"/>
                <a:cs typeface="Unbounded" pitchFamily="34" charset="-120"/>
              </a:rPr>
              <a:t>2</a:t>
            </a:r>
            <a:endParaRPr lang="en-US" sz="900" dirty="0"/>
          </a:p>
        </p:txBody>
      </p:sp>
      <p:sp>
        <p:nvSpPr>
          <p:cNvPr id="11" name="Text 9"/>
          <p:cNvSpPr/>
          <p:nvPr/>
        </p:nvSpPr>
        <p:spPr>
          <a:xfrm>
            <a:off x="5356741" y="1672352"/>
            <a:ext cx="2530554" cy="122039"/>
          </a:xfrm>
          <a:prstGeom prst="rect">
            <a:avLst/>
          </a:prstGeom>
          <a:noFill/>
          <a:ln/>
        </p:spPr>
        <p:txBody>
          <a:bodyPr wrap="none" lIns="0" tIns="0" rIns="0" bIns="0" rtlCol="0" anchor="t"/>
          <a:lstStyle/>
          <a:p>
            <a:pPr algn="l" indent="0" marL="0">
              <a:lnSpc>
                <a:spcPts val="950"/>
              </a:lnSpc>
              <a:buNone/>
            </a:pPr>
            <a:r>
              <a:rPr lang="en-US" sz="750" dirty="0">
                <a:solidFill>
                  <a:srgbClr val="CAD6DE"/>
                </a:solidFill>
                <a:latin typeface="Unbounded" pitchFamily="34" charset="0"/>
                <a:ea typeface="Unbounded" pitchFamily="34" charset="-122"/>
                <a:cs typeface="Unbounded" pitchFamily="34" charset="-120"/>
              </a:rPr>
              <a:t>Exploratory Data Analysis (EDA) Dashboard</a:t>
            </a:r>
            <a:endParaRPr lang="en-US" sz="750" dirty="0"/>
          </a:p>
        </p:txBody>
      </p:sp>
      <p:sp>
        <p:nvSpPr>
          <p:cNvPr id="12" name="Text 10"/>
          <p:cNvSpPr/>
          <p:nvPr/>
        </p:nvSpPr>
        <p:spPr>
          <a:xfrm>
            <a:off x="5356741" y="1844159"/>
            <a:ext cx="8680013" cy="244078"/>
          </a:xfrm>
          <a:prstGeom prst="rect">
            <a:avLst/>
          </a:prstGeom>
          <a:noFill/>
          <a:ln/>
        </p:spPr>
        <p:txBody>
          <a:bodyPr wrap="square" lIns="0" tIns="0" rIns="0" bIns="0" rtlCol="0" anchor="t"/>
          <a:lstStyle/>
          <a:p>
            <a:pPr algn="l" indent="0" marL="0">
              <a:lnSpc>
                <a:spcPts val="950"/>
              </a:lnSpc>
              <a:buNone/>
            </a:pPr>
            <a:r>
              <a:rPr lang="en-US" sz="750" dirty="0">
                <a:solidFill>
                  <a:srgbClr val="CAD6DE"/>
                </a:solidFill>
                <a:latin typeface="Unbounded" pitchFamily="34" charset="0"/>
                <a:ea typeface="Unbounded" pitchFamily="34" charset="-122"/>
                <a:cs typeface="Unbounded" pitchFamily="34" charset="-120"/>
              </a:rPr>
              <a:t>Interactive dashboards presenting key statistical summaries, data distributions, and heatmaps to quickly understand the underlying patterns and characteristics of the data.</a:t>
            </a:r>
            <a:endParaRPr lang="en-US" sz="750" dirty="0"/>
          </a:p>
        </p:txBody>
      </p:sp>
      <p:sp>
        <p:nvSpPr>
          <p:cNvPr id="13" name="Shape 11"/>
          <p:cNvSpPr/>
          <p:nvPr/>
        </p:nvSpPr>
        <p:spPr>
          <a:xfrm>
            <a:off x="5315188" y="2173129"/>
            <a:ext cx="8763119" cy="3810"/>
          </a:xfrm>
          <a:prstGeom prst="roundRect">
            <a:avLst>
              <a:gd name="adj" fmla="val 326760"/>
            </a:avLst>
          </a:prstGeom>
          <a:solidFill>
            <a:srgbClr val="FFEDBF"/>
          </a:solidFill>
          <a:ln/>
        </p:spPr>
      </p:sp>
      <p:sp>
        <p:nvSpPr>
          <p:cNvPr id="14" name="Shape 12"/>
          <p:cNvSpPr/>
          <p:nvPr/>
        </p:nvSpPr>
        <p:spPr>
          <a:xfrm>
            <a:off x="1871543" y="2212657"/>
            <a:ext cx="4082653" cy="581858"/>
          </a:xfrm>
          <a:prstGeom prst="roundRect">
            <a:avLst>
              <a:gd name="adj" fmla="val 2140"/>
            </a:avLst>
          </a:prstGeom>
          <a:solidFill>
            <a:srgbClr val="FFDBC8"/>
          </a:solidFill>
          <a:ln/>
        </p:spPr>
      </p:sp>
      <p:sp>
        <p:nvSpPr>
          <p:cNvPr id="15" name="Text 13"/>
          <p:cNvSpPr/>
          <p:nvPr/>
        </p:nvSpPr>
        <p:spPr>
          <a:xfrm>
            <a:off x="3854529" y="2430661"/>
            <a:ext cx="116681" cy="145852"/>
          </a:xfrm>
          <a:prstGeom prst="rect">
            <a:avLst/>
          </a:prstGeom>
          <a:noFill/>
          <a:ln/>
        </p:spPr>
        <p:txBody>
          <a:bodyPr wrap="none" lIns="0" tIns="0" rIns="0" bIns="0" rtlCol="0" anchor="t"/>
          <a:lstStyle/>
          <a:p>
            <a:pPr algn="ctr" indent="0" marL="0">
              <a:lnSpc>
                <a:spcPts val="1450"/>
              </a:lnSpc>
              <a:buNone/>
            </a:pPr>
            <a:r>
              <a:rPr lang="en-US" sz="900" dirty="0">
                <a:solidFill>
                  <a:srgbClr val="000000"/>
                </a:solidFill>
                <a:latin typeface="Unbounded" pitchFamily="34" charset="0"/>
                <a:ea typeface="Unbounded" pitchFamily="34" charset="-122"/>
                <a:cs typeface="Unbounded" pitchFamily="34" charset="-120"/>
              </a:rPr>
              <a:t>3</a:t>
            </a:r>
            <a:endParaRPr lang="en-US" sz="900" dirty="0"/>
          </a:p>
        </p:txBody>
      </p:sp>
      <p:sp>
        <p:nvSpPr>
          <p:cNvPr id="16" name="Text 14"/>
          <p:cNvSpPr/>
          <p:nvPr/>
        </p:nvSpPr>
        <p:spPr>
          <a:xfrm>
            <a:off x="6037183" y="2295644"/>
            <a:ext cx="1172289" cy="122039"/>
          </a:xfrm>
          <a:prstGeom prst="rect">
            <a:avLst/>
          </a:prstGeom>
          <a:noFill/>
          <a:ln/>
        </p:spPr>
        <p:txBody>
          <a:bodyPr wrap="none" lIns="0" tIns="0" rIns="0" bIns="0" rtlCol="0" anchor="t"/>
          <a:lstStyle/>
          <a:p>
            <a:pPr algn="l" indent="0" marL="0">
              <a:lnSpc>
                <a:spcPts val="950"/>
              </a:lnSpc>
              <a:buNone/>
            </a:pPr>
            <a:r>
              <a:rPr lang="en-US" sz="750" dirty="0">
                <a:solidFill>
                  <a:srgbClr val="CAD6DE"/>
                </a:solidFill>
                <a:latin typeface="Unbounded" pitchFamily="34" charset="0"/>
                <a:ea typeface="Unbounded" pitchFamily="34" charset="-122"/>
                <a:cs typeface="Unbounded" pitchFamily="34" charset="-120"/>
              </a:rPr>
              <a:t>Correlation Analysis</a:t>
            </a:r>
            <a:endParaRPr lang="en-US" sz="750" dirty="0"/>
          </a:p>
        </p:txBody>
      </p:sp>
      <p:sp>
        <p:nvSpPr>
          <p:cNvPr id="17" name="Text 15"/>
          <p:cNvSpPr/>
          <p:nvPr/>
        </p:nvSpPr>
        <p:spPr>
          <a:xfrm>
            <a:off x="6037183" y="2467451"/>
            <a:ext cx="7999571" cy="244078"/>
          </a:xfrm>
          <a:prstGeom prst="rect">
            <a:avLst/>
          </a:prstGeom>
          <a:noFill/>
          <a:ln/>
        </p:spPr>
        <p:txBody>
          <a:bodyPr wrap="square" lIns="0" tIns="0" rIns="0" bIns="0" rtlCol="0" anchor="t"/>
          <a:lstStyle/>
          <a:p>
            <a:pPr algn="l" indent="0" marL="0">
              <a:lnSpc>
                <a:spcPts val="950"/>
              </a:lnSpc>
              <a:buNone/>
            </a:pPr>
            <a:r>
              <a:rPr lang="en-US" sz="750" dirty="0">
                <a:solidFill>
                  <a:srgbClr val="CAD6DE"/>
                </a:solidFill>
                <a:latin typeface="Unbounded" pitchFamily="34" charset="0"/>
                <a:ea typeface="Unbounded" pitchFamily="34" charset="-122"/>
                <a:cs typeface="Unbounded" pitchFamily="34" charset="-120"/>
              </a:rPr>
              <a:t>Utilizes Pearson correlation and visual heatmaps to identify relationships between variables, helping to uncover dependencies and potential drivers within the dataset.</a:t>
            </a:r>
            <a:endParaRPr lang="en-US" sz="750" dirty="0"/>
          </a:p>
        </p:txBody>
      </p:sp>
      <p:sp>
        <p:nvSpPr>
          <p:cNvPr id="18" name="Shape 16"/>
          <p:cNvSpPr/>
          <p:nvPr/>
        </p:nvSpPr>
        <p:spPr>
          <a:xfrm>
            <a:off x="5995630" y="2796421"/>
            <a:ext cx="8082677" cy="3810"/>
          </a:xfrm>
          <a:prstGeom prst="roundRect">
            <a:avLst>
              <a:gd name="adj" fmla="val 326760"/>
            </a:avLst>
          </a:prstGeom>
          <a:solidFill>
            <a:srgbClr val="FFDBC8"/>
          </a:solidFill>
          <a:ln/>
        </p:spPr>
      </p:sp>
      <p:sp>
        <p:nvSpPr>
          <p:cNvPr id="19" name="Shape 17"/>
          <p:cNvSpPr/>
          <p:nvPr/>
        </p:nvSpPr>
        <p:spPr>
          <a:xfrm>
            <a:off x="1191101" y="2835950"/>
            <a:ext cx="5443538" cy="581858"/>
          </a:xfrm>
          <a:prstGeom prst="roundRect">
            <a:avLst>
              <a:gd name="adj" fmla="val 2140"/>
            </a:avLst>
          </a:prstGeom>
          <a:solidFill>
            <a:srgbClr val="FFD1CC"/>
          </a:solidFill>
          <a:ln/>
        </p:spPr>
      </p:sp>
      <p:sp>
        <p:nvSpPr>
          <p:cNvPr id="20" name="Text 18"/>
          <p:cNvSpPr/>
          <p:nvPr/>
        </p:nvSpPr>
        <p:spPr>
          <a:xfrm>
            <a:off x="3854529" y="3053953"/>
            <a:ext cx="116681" cy="145852"/>
          </a:xfrm>
          <a:prstGeom prst="rect">
            <a:avLst/>
          </a:prstGeom>
          <a:noFill/>
          <a:ln/>
        </p:spPr>
        <p:txBody>
          <a:bodyPr wrap="none" lIns="0" tIns="0" rIns="0" bIns="0" rtlCol="0" anchor="t"/>
          <a:lstStyle/>
          <a:p>
            <a:pPr algn="ctr" indent="0" marL="0">
              <a:lnSpc>
                <a:spcPts val="1450"/>
              </a:lnSpc>
              <a:buNone/>
            </a:pPr>
            <a:r>
              <a:rPr lang="en-US" sz="900" dirty="0">
                <a:solidFill>
                  <a:srgbClr val="000000"/>
                </a:solidFill>
                <a:latin typeface="Unbounded" pitchFamily="34" charset="0"/>
                <a:ea typeface="Unbounded" pitchFamily="34" charset="-122"/>
                <a:cs typeface="Unbounded" pitchFamily="34" charset="-120"/>
              </a:rPr>
              <a:t>4</a:t>
            </a:r>
            <a:endParaRPr lang="en-US" sz="900" dirty="0"/>
          </a:p>
        </p:txBody>
      </p:sp>
      <p:sp>
        <p:nvSpPr>
          <p:cNvPr id="21" name="Text 19"/>
          <p:cNvSpPr/>
          <p:nvPr/>
        </p:nvSpPr>
        <p:spPr>
          <a:xfrm>
            <a:off x="6717625" y="2918936"/>
            <a:ext cx="1142643" cy="122039"/>
          </a:xfrm>
          <a:prstGeom prst="rect">
            <a:avLst/>
          </a:prstGeom>
          <a:noFill/>
          <a:ln/>
        </p:spPr>
        <p:txBody>
          <a:bodyPr wrap="none" lIns="0" tIns="0" rIns="0" bIns="0" rtlCol="0" anchor="t"/>
          <a:lstStyle/>
          <a:p>
            <a:pPr algn="l" indent="0" marL="0">
              <a:lnSpc>
                <a:spcPts val="950"/>
              </a:lnSpc>
              <a:buNone/>
            </a:pPr>
            <a:r>
              <a:rPr lang="en-US" sz="750" dirty="0">
                <a:solidFill>
                  <a:srgbClr val="CAD6DE"/>
                </a:solidFill>
                <a:latin typeface="Unbounded" pitchFamily="34" charset="0"/>
                <a:ea typeface="Unbounded" pitchFamily="34" charset="-122"/>
                <a:cs typeface="Unbounded" pitchFamily="34" charset="-120"/>
              </a:rPr>
              <a:t>Predictive Modeling</a:t>
            </a:r>
            <a:endParaRPr lang="en-US" sz="750" dirty="0"/>
          </a:p>
        </p:txBody>
      </p:sp>
      <p:sp>
        <p:nvSpPr>
          <p:cNvPr id="22" name="Text 20"/>
          <p:cNvSpPr/>
          <p:nvPr/>
        </p:nvSpPr>
        <p:spPr>
          <a:xfrm>
            <a:off x="6717625" y="3090743"/>
            <a:ext cx="7319129" cy="244078"/>
          </a:xfrm>
          <a:prstGeom prst="rect">
            <a:avLst/>
          </a:prstGeom>
          <a:noFill/>
          <a:ln/>
        </p:spPr>
        <p:txBody>
          <a:bodyPr wrap="square" lIns="0" tIns="0" rIns="0" bIns="0" rtlCol="0" anchor="t"/>
          <a:lstStyle/>
          <a:p>
            <a:pPr algn="l" indent="0" marL="0">
              <a:lnSpc>
                <a:spcPts val="950"/>
              </a:lnSpc>
              <a:buNone/>
            </a:pPr>
            <a:r>
              <a:rPr lang="en-US" sz="750" dirty="0">
                <a:solidFill>
                  <a:srgbClr val="CAD6DE"/>
                </a:solidFill>
                <a:latin typeface="Unbounded" pitchFamily="34" charset="0"/>
                <a:ea typeface="Unbounded" pitchFamily="34" charset="-122"/>
                <a:cs typeface="Unbounded" pitchFamily="34" charset="-120"/>
              </a:rPr>
              <a:t>Implementation of various machine learning algorithms for both classification (e.g., predicting categories) and regression (e.g., forecasting numerical values).</a:t>
            </a:r>
            <a:endParaRPr lang="en-US" sz="750" dirty="0"/>
          </a:p>
        </p:txBody>
      </p:sp>
      <p:sp>
        <p:nvSpPr>
          <p:cNvPr id="23" name="Shape 21"/>
          <p:cNvSpPr/>
          <p:nvPr/>
        </p:nvSpPr>
        <p:spPr>
          <a:xfrm>
            <a:off x="6676073" y="3419713"/>
            <a:ext cx="7402235" cy="3810"/>
          </a:xfrm>
          <a:prstGeom prst="roundRect">
            <a:avLst>
              <a:gd name="adj" fmla="val 326760"/>
            </a:avLst>
          </a:prstGeom>
          <a:solidFill>
            <a:srgbClr val="FFD1CC"/>
          </a:solidFill>
          <a:ln/>
        </p:spPr>
      </p:sp>
      <p:sp>
        <p:nvSpPr>
          <p:cNvPr id="24" name="Shape 22"/>
          <p:cNvSpPr/>
          <p:nvPr/>
        </p:nvSpPr>
        <p:spPr>
          <a:xfrm>
            <a:off x="510659" y="3459242"/>
            <a:ext cx="6804541" cy="581858"/>
          </a:xfrm>
          <a:prstGeom prst="roundRect">
            <a:avLst>
              <a:gd name="adj" fmla="val 2140"/>
            </a:avLst>
          </a:prstGeom>
          <a:solidFill>
            <a:srgbClr val="FFAD94"/>
          </a:solidFill>
          <a:ln/>
        </p:spPr>
      </p:sp>
      <p:sp>
        <p:nvSpPr>
          <p:cNvPr id="25" name="Text 23"/>
          <p:cNvSpPr/>
          <p:nvPr/>
        </p:nvSpPr>
        <p:spPr>
          <a:xfrm>
            <a:off x="3854529" y="3677245"/>
            <a:ext cx="116681" cy="145852"/>
          </a:xfrm>
          <a:prstGeom prst="rect">
            <a:avLst/>
          </a:prstGeom>
          <a:noFill/>
          <a:ln/>
        </p:spPr>
        <p:txBody>
          <a:bodyPr wrap="none" lIns="0" tIns="0" rIns="0" bIns="0" rtlCol="0" anchor="t"/>
          <a:lstStyle/>
          <a:p>
            <a:pPr algn="ctr" indent="0" marL="0">
              <a:lnSpc>
                <a:spcPts val="1450"/>
              </a:lnSpc>
              <a:buNone/>
            </a:pPr>
            <a:r>
              <a:rPr lang="en-US" sz="900" dirty="0">
                <a:solidFill>
                  <a:srgbClr val="000000"/>
                </a:solidFill>
                <a:latin typeface="Unbounded" pitchFamily="34" charset="0"/>
                <a:ea typeface="Unbounded" pitchFamily="34" charset="-122"/>
                <a:cs typeface="Unbounded" pitchFamily="34" charset="-120"/>
              </a:rPr>
              <a:t>5</a:t>
            </a:r>
            <a:endParaRPr lang="en-US" sz="900" dirty="0"/>
          </a:p>
        </p:txBody>
      </p:sp>
      <p:sp>
        <p:nvSpPr>
          <p:cNvPr id="26" name="Text 24"/>
          <p:cNvSpPr/>
          <p:nvPr/>
        </p:nvSpPr>
        <p:spPr>
          <a:xfrm>
            <a:off x="7398187" y="3542228"/>
            <a:ext cx="1003459" cy="122039"/>
          </a:xfrm>
          <a:prstGeom prst="rect">
            <a:avLst/>
          </a:prstGeom>
          <a:noFill/>
          <a:ln/>
        </p:spPr>
        <p:txBody>
          <a:bodyPr wrap="none" lIns="0" tIns="0" rIns="0" bIns="0" rtlCol="0" anchor="t"/>
          <a:lstStyle/>
          <a:p>
            <a:pPr algn="l" indent="0" marL="0">
              <a:lnSpc>
                <a:spcPts val="950"/>
              </a:lnSpc>
              <a:buNone/>
            </a:pPr>
            <a:r>
              <a:rPr lang="en-US" sz="750" dirty="0">
                <a:solidFill>
                  <a:srgbClr val="CAD6DE"/>
                </a:solidFill>
                <a:latin typeface="Unbounded" pitchFamily="34" charset="0"/>
                <a:ea typeface="Unbounded" pitchFamily="34" charset="-122"/>
                <a:cs typeface="Unbounded" pitchFamily="34" charset="-120"/>
              </a:rPr>
              <a:t>Model Evaluation</a:t>
            </a:r>
            <a:endParaRPr lang="en-US" sz="750" dirty="0"/>
          </a:p>
        </p:txBody>
      </p:sp>
      <p:sp>
        <p:nvSpPr>
          <p:cNvPr id="27" name="Text 25"/>
          <p:cNvSpPr/>
          <p:nvPr/>
        </p:nvSpPr>
        <p:spPr>
          <a:xfrm>
            <a:off x="7398187" y="3714036"/>
            <a:ext cx="6638568" cy="244078"/>
          </a:xfrm>
          <a:prstGeom prst="rect">
            <a:avLst/>
          </a:prstGeom>
          <a:noFill/>
          <a:ln/>
        </p:spPr>
        <p:txBody>
          <a:bodyPr wrap="square" lIns="0" tIns="0" rIns="0" bIns="0" rtlCol="0" anchor="t"/>
          <a:lstStyle/>
          <a:p>
            <a:pPr algn="l" indent="0" marL="0">
              <a:lnSpc>
                <a:spcPts val="950"/>
              </a:lnSpc>
              <a:buNone/>
            </a:pPr>
            <a:r>
              <a:rPr lang="en-US" sz="750" dirty="0">
                <a:solidFill>
                  <a:srgbClr val="CAD6DE"/>
                </a:solidFill>
                <a:latin typeface="Unbounded" pitchFamily="34" charset="0"/>
                <a:ea typeface="Unbounded" pitchFamily="34" charset="-122"/>
                <a:cs typeface="Unbounded" pitchFamily="34" charset="-120"/>
              </a:rPr>
              <a:t>Comprehensive assessment of model performance using key metrics such as accuracy, recall, precision, and F1-score to ensure reliability and effectiveness.</a:t>
            </a:r>
            <a:endParaRPr lang="en-US" sz="750" dirty="0"/>
          </a:p>
        </p:txBody>
      </p:sp>
      <p:sp>
        <p:nvSpPr>
          <p:cNvPr id="28" name="Shape 26"/>
          <p:cNvSpPr/>
          <p:nvPr/>
        </p:nvSpPr>
        <p:spPr>
          <a:xfrm>
            <a:off x="510659" y="4227790"/>
            <a:ext cx="6703338" cy="630317"/>
          </a:xfrm>
          <a:prstGeom prst="roundRect">
            <a:avLst>
              <a:gd name="adj" fmla="val 5803"/>
            </a:avLst>
          </a:prstGeom>
          <a:solidFill>
            <a:srgbClr val="112836"/>
          </a:solidFill>
          <a:ln w="7620">
            <a:solidFill>
              <a:srgbClr val="FFAD94"/>
            </a:solidFill>
            <a:prstDash val="solid"/>
          </a:ln>
        </p:spPr>
      </p:sp>
      <p:sp>
        <p:nvSpPr>
          <p:cNvPr id="29" name="Shape 27"/>
          <p:cNvSpPr/>
          <p:nvPr/>
        </p:nvSpPr>
        <p:spPr>
          <a:xfrm>
            <a:off x="503039" y="4227790"/>
            <a:ext cx="30480" cy="630317"/>
          </a:xfrm>
          <a:prstGeom prst="roundRect">
            <a:avLst>
              <a:gd name="adj" fmla="val 40845"/>
            </a:avLst>
          </a:prstGeom>
          <a:solidFill>
            <a:srgbClr val="FFAD94"/>
          </a:solidFill>
          <a:ln/>
        </p:spPr>
      </p:sp>
      <p:sp>
        <p:nvSpPr>
          <p:cNvPr id="30" name="Text 28"/>
          <p:cNvSpPr/>
          <p:nvPr/>
        </p:nvSpPr>
        <p:spPr>
          <a:xfrm>
            <a:off x="624126" y="4318397"/>
            <a:ext cx="1719382" cy="122039"/>
          </a:xfrm>
          <a:prstGeom prst="rect">
            <a:avLst/>
          </a:prstGeom>
          <a:noFill/>
          <a:ln/>
        </p:spPr>
        <p:txBody>
          <a:bodyPr wrap="none" lIns="0" tIns="0" rIns="0" bIns="0" rtlCol="0" anchor="t"/>
          <a:lstStyle/>
          <a:p>
            <a:pPr algn="l" indent="0" marL="0">
              <a:lnSpc>
                <a:spcPts val="950"/>
              </a:lnSpc>
              <a:buNone/>
            </a:pPr>
            <a:r>
              <a:rPr lang="en-US" sz="750" dirty="0">
                <a:solidFill>
                  <a:srgbClr val="CAD6DE"/>
                </a:solidFill>
                <a:latin typeface="Unbounded" pitchFamily="34" charset="0"/>
                <a:ea typeface="Unbounded" pitchFamily="34" charset="-122"/>
                <a:cs typeface="Unbounded" pitchFamily="34" charset="-120"/>
              </a:rPr>
              <a:t>Interactive Data Visualization</a:t>
            </a:r>
            <a:endParaRPr lang="en-US" sz="750" dirty="0"/>
          </a:p>
        </p:txBody>
      </p:sp>
      <p:sp>
        <p:nvSpPr>
          <p:cNvPr id="31" name="Text 29"/>
          <p:cNvSpPr/>
          <p:nvPr/>
        </p:nvSpPr>
        <p:spPr>
          <a:xfrm>
            <a:off x="624126" y="4523423"/>
            <a:ext cx="6499265" cy="244078"/>
          </a:xfrm>
          <a:prstGeom prst="rect">
            <a:avLst/>
          </a:prstGeom>
          <a:noFill/>
          <a:ln/>
        </p:spPr>
        <p:txBody>
          <a:bodyPr wrap="square" lIns="0" tIns="0" rIns="0" bIns="0" rtlCol="0" anchor="t"/>
          <a:lstStyle/>
          <a:p>
            <a:pPr algn="l" indent="0" marL="0">
              <a:lnSpc>
                <a:spcPts val="950"/>
              </a:lnSpc>
              <a:buNone/>
            </a:pPr>
            <a:r>
              <a:rPr lang="en-US" sz="750" dirty="0">
                <a:solidFill>
                  <a:srgbClr val="CAD6DE"/>
                </a:solidFill>
                <a:latin typeface="Unbounded" pitchFamily="34" charset="0"/>
                <a:ea typeface="Unbounded" pitchFamily="34" charset="-122"/>
                <a:cs typeface="Unbounded" pitchFamily="34" charset="-120"/>
              </a:rPr>
              <a:t>Dynamic graphs and charts that allow users to filter, zoom, and explore data points, making complex information accessible and engaging.</a:t>
            </a:r>
            <a:endParaRPr lang="en-US" sz="750" dirty="0"/>
          </a:p>
        </p:txBody>
      </p:sp>
      <p:sp>
        <p:nvSpPr>
          <p:cNvPr id="32" name="Shape 30"/>
          <p:cNvSpPr/>
          <p:nvPr/>
        </p:nvSpPr>
        <p:spPr>
          <a:xfrm>
            <a:off x="510659" y="4941094"/>
            <a:ext cx="6703338" cy="630317"/>
          </a:xfrm>
          <a:prstGeom prst="roundRect">
            <a:avLst>
              <a:gd name="adj" fmla="val 5803"/>
            </a:avLst>
          </a:prstGeom>
          <a:solidFill>
            <a:srgbClr val="112836"/>
          </a:solidFill>
          <a:ln w="7620">
            <a:solidFill>
              <a:srgbClr val="FFAD94"/>
            </a:solidFill>
            <a:prstDash val="solid"/>
          </a:ln>
        </p:spPr>
      </p:sp>
      <p:sp>
        <p:nvSpPr>
          <p:cNvPr id="33" name="Shape 31"/>
          <p:cNvSpPr/>
          <p:nvPr/>
        </p:nvSpPr>
        <p:spPr>
          <a:xfrm>
            <a:off x="503039" y="4941094"/>
            <a:ext cx="30480" cy="630317"/>
          </a:xfrm>
          <a:prstGeom prst="roundRect">
            <a:avLst>
              <a:gd name="adj" fmla="val 40845"/>
            </a:avLst>
          </a:prstGeom>
          <a:solidFill>
            <a:srgbClr val="FFAD94"/>
          </a:solidFill>
          <a:ln/>
        </p:spPr>
      </p:sp>
      <p:sp>
        <p:nvSpPr>
          <p:cNvPr id="34" name="Text 32"/>
          <p:cNvSpPr/>
          <p:nvPr/>
        </p:nvSpPr>
        <p:spPr>
          <a:xfrm>
            <a:off x="624126" y="5031700"/>
            <a:ext cx="1081326" cy="122039"/>
          </a:xfrm>
          <a:prstGeom prst="rect">
            <a:avLst/>
          </a:prstGeom>
          <a:noFill/>
          <a:ln/>
        </p:spPr>
        <p:txBody>
          <a:bodyPr wrap="none" lIns="0" tIns="0" rIns="0" bIns="0" rtlCol="0" anchor="t"/>
          <a:lstStyle/>
          <a:p>
            <a:pPr algn="l" indent="0" marL="0">
              <a:lnSpc>
                <a:spcPts val="950"/>
              </a:lnSpc>
              <a:buNone/>
            </a:pPr>
            <a:r>
              <a:rPr lang="en-US" sz="750" dirty="0">
                <a:solidFill>
                  <a:srgbClr val="CAD6DE"/>
                </a:solidFill>
                <a:latin typeface="Unbounded" pitchFamily="34" charset="0"/>
                <a:ea typeface="Unbounded" pitchFamily="34" charset="-122"/>
                <a:cs typeface="Unbounded" pitchFamily="34" charset="-120"/>
              </a:rPr>
              <a:t>Report Generation</a:t>
            </a:r>
            <a:endParaRPr lang="en-US" sz="750" dirty="0"/>
          </a:p>
        </p:txBody>
      </p:sp>
      <p:sp>
        <p:nvSpPr>
          <p:cNvPr id="35" name="Text 33"/>
          <p:cNvSpPr/>
          <p:nvPr/>
        </p:nvSpPr>
        <p:spPr>
          <a:xfrm>
            <a:off x="624126" y="5236726"/>
            <a:ext cx="6499265" cy="244078"/>
          </a:xfrm>
          <a:prstGeom prst="rect">
            <a:avLst/>
          </a:prstGeom>
          <a:noFill/>
          <a:ln/>
        </p:spPr>
        <p:txBody>
          <a:bodyPr wrap="square" lIns="0" tIns="0" rIns="0" bIns="0" rtlCol="0" anchor="t"/>
          <a:lstStyle/>
          <a:p>
            <a:pPr algn="l" indent="0" marL="0">
              <a:lnSpc>
                <a:spcPts val="950"/>
              </a:lnSpc>
              <a:buNone/>
            </a:pPr>
            <a:r>
              <a:rPr lang="en-US" sz="750" dirty="0">
                <a:solidFill>
                  <a:srgbClr val="CAD6DE"/>
                </a:solidFill>
                <a:latin typeface="Unbounded" pitchFamily="34" charset="0"/>
                <a:ea typeface="Unbounded" pitchFamily="34" charset="-122"/>
                <a:cs typeface="Unbounded" pitchFamily="34" charset="-120"/>
              </a:rPr>
              <a:t>Functionality to download analytical reports and dashboards in professional formats like PDF, facilitating easy sharing and offline review.</a:t>
            </a:r>
            <a:endParaRPr lang="en-US" sz="750" dirty="0"/>
          </a:p>
        </p:txBody>
      </p:sp>
      <p:sp>
        <p:nvSpPr>
          <p:cNvPr id="36" name="Shape 34"/>
          <p:cNvSpPr/>
          <p:nvPr/>
        </p:nvSpPr>
        <p:spPr>
          <a:xfrm>
            <a:off x="510659" y="5654397"/>
            <a:ext cx="6703338" cy="630317"/>
          </a:xfrm>
          <a:prstGeom prst="roundRect">
            <a:avLst>
              <a:gd name="adj" fmla="val 5803"/>
            </a:avLst>
          </a:prstGeom>
          <a:solidFill>
            <a:srgbClr val="112836"/>
          </a:solidFill>
          <a:ln w="7620">
            <a:solidFill>
              <a:srgbClr val="FFAD94"/>
            </a:solidFill>
            <a:prstDash val="solid"/>
          </a:ln>
        </p:spPr>
      </p:sp>
      <p:sp>
        <p:nvSpPr>
          <p:cNvPr id="37" name="Shape 35"/>
          <p:cNvSpPr/>
          <p:nvPr/>
        </p:nvSpPr>
        <p:spPr>
          <a:xfrm>
            <a:off x="503039" y="5654397"/>
            <a:ext cx="30480" cy="630317"/>
          </a:xfrm>
          <a:prstGeom prst="roundRect">
            <a:avLst>
              <a:gd name="adj" fmla="val 40845"/>
            </a:avLst>
          </a:prstGeom>
          <a:solidFill>
            <a:srgbClr val="FFAD94"/>
          </a:solidFill>
          <a:ln/>
        </p:spPr>
      </p:sp>
      <p:sp>
        <p:nvSpPr>
          <p:cNvPr id="38" name="Text 36"/>
          <p:cNvSpPr/>
          <p:nvPr/>
        </p:nvSpPr>
        <p:spPr>
          <a:xfrm>
            <a:off x="624126" y="5745004"/>
            <a:ext cx="1416844" cy="122039"/>
          </a:xfrm>
          <a:prstGeom prst="rect">
            <a:avLst/>
          </a:prstGeom>
          <a:noFill/>
          <a:ln/>
        </p:spPr>
        <p:txBody>
          <a:bodyPr wrap="none" lIns="0" tIns="0" rIns="0" bIns="0" rtlCol="0" anchor="t"/>
          <a:lstStyle/>
          <a:p>
            <a:pPr algn="l" indent="0" marL="0">
              <a:lnSpc>
                <a:spcPts val="950"/>
              </a:lnSpc>
              <a:buNone/>
            </a:pPr>
            <a:r>
              <a:rPr lang="en-US" sz="750" dirty="0">
                <a:solidFill>
                  <a:srgbClr val="CAD6DE"/>
                </a:solidFill>
                <a:latin typeface="Unbounded" pitchFamily="34" charset="0"/>
                <a:ea typeface="Unbounded" pitchFamily="34" charset="-122"/>
                <a:cs typeface="Unbounded" pitchFamily="34" charset="-120"/>
              </a:rPr>
              <a:t>Optional: API Integration</a:t>
            </a:r>
            <a:endParaRPr lang="en-US" sz="750" dirty="0"/>
          </a:p>
        </p:txBody>
      </p:sp>
      <p:sp>
        <p:nvSpPr>
          <p:cNvPr id="39" name="Text 37"/>
          <p:cNvSpPr/>
          <p:nvPr/>
        </p:nvSpPr>
        <p:spPr>
          <a:xfrm>
            <a:off x="624126" y="5950029"/>
            <a:ext cx="6499265" cy="244078"/>
          </a:xfrm>
          <a:prstGeom prst="rect">
            <a:avLst/>
          </a:prstGeom>
          <a:noFill/>
          <a:ln/>
        </p:spPr>
        <p:txBody>
          <a:bodyPr wrap="square" lIns="0" tIns="0" rIns="0" bIns="0" rtlCol="0" anchor="t"/>
          <a:lstStyle/>
          <a:p>
            <a:pPr algn="l" indent="0" marL="0">
              <a:lnSpc>
                <a:spcPts val="950"/>
              </a:lnSpc>
              <a:buNone/>
            </a:pPr>
            <a:r>
              <a:rPr lang="en-US" sz="750" dirty="0">
                <a:solidFill>
                  <a:srgbClr val="CAD6DE"/>
                </a:solidFill>
                <a:latin typeface="Unbounded" pitchFamily="34" charset="0"/>
                <a:ea typeface="Unbounded" pitchFamily="34" charset="-122"/>
                <a:cs typeface="Unbounded" pitchFamily="34" charset="-120"/>
              </a:rPr>
              <a:t>Future-proofing the solution with the ability to integrate with external APIs for real-time data feeds and enhanced functionality.</a:t>
            </a:r>
            <a:endParaRPr lang="en-US" sz="750" dirty="0"/>
          </a:p>
        </p:txBody>
      </p:sp>
      <p:pic>
        <p:nvPicPr>
          <p:cNvPr id="40" name="Image 0" descr="preencoded.png">    </p:cNvPr>
          <p:cNvPicPr>
            <a:picLocks noChangeAspect="1"/>
          </p:cNvPicPr>
          <p:nvPr/>
        </p:nvPicPr>
        <p:blipFill>
          <a:blip r:embed="rId1"/>
          <a:stretch>
            <a:fillRect/>
          </a:stretch>
        </p:blipFill>
        <p:spPr>
          <a:xfrm>
            <a:off x="7424023" y="4227790"/>
            <a:ext cx="4357092" cy="435709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2025-09-11T12:50:12Z</dcterms:created>
  <dcterms:modified xsi:type="dcterms:W3CDTF">2025-09-11T12:50:12Z</dcterms:modified>
</cp:coreProperties>
</file>